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" r:id="rId2"/>
    <p:sldId id="261" r:id="rId3"/>
    <p:sldId id="271" r:id="rId4"/>
    <p:sldId id="272" r:id="rId5"/>
    <p:sldId id="289" r:id="rId6"/>
    <p:sldId id="273" r:id="rId7"/>
    <p:sldId id="266" r:id="rId8"/>
    <p:sldId id="283" r:id="rId9"/>
    <p:sldId id="288" r:id="rId10"/>
    <p:sldId id="284" r:id="rId11"/>
    <p:sldId id="286" r:id="rId12"/>
    <p:sldId id="287" r:id="rId13"/>
  </p:sldIdLst>
  <p:sldSz cx="7562850" cy="10688638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4E48"/>
    <a:srgbClr val="755E56"/>
    <a:srgbClr val="6D5851"/>
    <a:srgbClr val="FFFFFF"/>
    <a:srgbClr val="52423C"/>
    <a:srgbClr val="C50B34"/>
    <a:srgbClr val="9DD36D"/>
    <a:srgbClr val="E6665C"/>
    <a:srgbClr val="614E48"/>
    <a:srgbClr val="C80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9251" autoAdjust="0"/>
  </p:normalViewPr>
  <p:slideViewPr>
    <p:cSldViewPr snapToGrid="0" snapToObjects="1">
      <p:cViewPr>
        <p:scale>
          <a:sx n="90" d="100"/>
          <a:sy n="90" d="100"/>
        </p:scale>
        <p:origin x="2712" y="-78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B16A0-31E8-C845-84AA-6903F401FD19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88356-AA1F-C942-8EE3-DA7B18AD0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433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BC6E9-2D90-6944-8CE2-B76C8D17DBB4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6207-A42C-5448-8700-0CBE366816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6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DFA3-6D09-134D-AA88-A61BDE351E7C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2455-803E-1648-97B5-B803AFB96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41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DFA3-6D09-134D-AA88-A61BDE351E7C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2455-803E-1648-97B5-B803AFB96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09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DFA3-6D09-134D-AA88-A61BDE351E7C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2455-803E-1648-97B5-B803AFB96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7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DFA3-6D09-134D-AA88-A61BDE351E7C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2455-803E-1648-97B5-B803AFB96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17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DFA3-6D09-134D-AA88-A61BDE351E7C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2455-803E-1648-97B5-B803AFB96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58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DFA3-6D09-134D-AA88-A61BDE351E7C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2455-803E-1648-97B5-B803AFB96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93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DFA3-6D09-134D-AA88-A61BDE351E7C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2455-803E-1648-97B5-B803AFB96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49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DFA3-6D09-134D-AA88-A61BDE351E7C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2455-803E-1648-97B5-B803AFB96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23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DFA3-6D09-134D-AA88-A61BDE351E7C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2455-803E-1648-97B5-B803AFB96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9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DFA3-6D09-134D-AA88-A61BDE351E7C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2455-803E-1648-97B5-B803AFB96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75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DFA3-6D09-134D-AA88-A61BDE351E7C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2455-803E-1648-97B5-B803AFB96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0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D25ADFA3-6D09-134D-AA88-A61BDE351E7C}" type="datetimeFigureOut">
              <a:rPr lang="fr-FR" smtClean="0"/>
              <a:pPr/>
              <a:t>24/10/2025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5D5E2455-803E-1648-97B5-B803AFB966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60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1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1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1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5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7.png"/><Relationship Id="rId4" Type="http://schemas.openxmlformats.org/officeDocument/2006/relationships/image" Target="../media/image15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7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5.png"/><Relationship Id="rId7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10" Type="http://schemas.openxmlformats.org/officeDocument/2006/relationships/image" Target="../media/image29.jpeg"/><Relationship Id="rId4" Type="http://schemas.openxmlformats.org/officeDocument/2006/relationships/image" Target="../media/image26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.png"/><Relationship Id="rId7" Type="http://schemas.openxmlformats.org/officeDocument/2006/relationships/image" Target="../media/image3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61425" y="359998"/>
            <a:ext cx="6840000" cy="1907998"/>
          </a:xfrm>
          <a:prstGeom prst="rect">
            <a:avLst/>
          </a:prstGeom>
          <a:solidFill>
            <a:srgbClr val="C50B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 descr="empreinte_blanc_fondtransparent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50"/>
          <a:stretch/>
        </p:blipFill>
        <p:spPr>
          <a:xfrm>
            <a:off x="5267756" y="483421"/>
            <a:ext cx="1842221" cy="1692000"/>
          </a:xfrm>
          <a:prstGeom prst="rect">
            <a:avLst/>
          </a:prstGeom>
          <a:ln>
            <a:noFill/>
          </a:ln>
        </p:spPr>
      </p:pic>
      <p:sp>
        <p:nvSpPr>
          <p:cNvPr id="2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0000" y="833102"/>
            <a:ext cx="4891048" cy="25218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288000" tIns="46800" rIns="0" bIns="46800"/>
          <a:lstStyle>
            <a:lvl1pPr>
              <a:defRPr sz="1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defRPr sz="12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defRPr sz="12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defRPr sz="12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defRPr sz="12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fr-FR" sz="2300" dirty="0">
                <a:solidFill>
                  <a:srgbClr val="FFFFFF"/>
                </a:solidFill>
              </a:rPr>
              <a:t>Journal interne de la Résidence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60000" y="1258790"/>
            <a:ext cx="4896000" cy="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288000" tIns="0" rIns="0" bIns="0" anchor="t">
            <a:noAutofit/>
          </a:bodyPr>
          <a:lstStyle>
            <a:lvl1pPr>
              <a:defRPr sz="1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defRPr sz="12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defRPr sz="12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defRPr sz="12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defRPr sz="12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fr-FR" sz="2800" dirty="0">
                <a:solidFill>
                  <a:srgbClr val="FFFFFF"/>
                </a:solidFill>
              </a:rPr>
              <a:t>Les </a:t>
            </a:r>
            <a:r>
              <a:rPr lang="fr-FR" sz="2800" dirty="0" smtClean="0">
                <a:solidFill>
                  <a:srgbClr val="FFFFFF"/>
                </a:solidFill>
              </a:rPr>
              <a:t>Terrasses de la Scarpe </a:t>
            </a:r>
            <a:endParaRPr lang="fr-FR" sz="2800" dirty="0">
              <a:solidFill>
                <a:srgbClr val="FFFFFF"/>
              </a:solidFill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420000" y="2929865"/>
            <a:ext cx="3275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defRPr sz="12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defRPr sz="12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defRPr sz="12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defRPr sz="12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sz="3600" dirty="0">
                <a:solidFill>
                  <a:srgbClr val="C50B34"/>
                </a:solidFill>
              </a:rPr>
              <a:t>Édito</a:t>
            </a:r>
          </a:p>
        </p:txBody>
      </p:sp>
      <p:sp>
        <p:nvSpPr>
          <p:cNvPr id="63" name="Rectangle 4"/>
          <p:cNvSpPr txBox="1">
            <a:spLocks noChangeArrowheads="1"/>
          </p:cNvSpPr>
          <p:nvPr/>
        </p:nvSpPr>
        <p:spPr>
          <a:xfrm>
            <a:off x="1441425" y="9924806"/>
            <a:ext cx="4679999" cy="728650"/>
          </a:xfrm>
          <a:prstGeom prst="rect">
            <a:avLst/>
          </a:prstGeom>
        </p:spPr>
        <p:txBody>
          <a:bodyPr vert="horz" lIns="91440" tIns="45720" rIns="91440" bIns="45720" numCol="1" spcCol="18000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dirty="0"/>
          </a:p>
          <a:p>
            <a:r>
              <a:rPr lang="fr-FR" sz="1050" dirty="0"/>
              <a:t> </a:t>
            </a:r>
            <a:r>
              <a:rPr lang="fr-FR" sz="1000" dirty="0"/>
              <a:t>06 rue Georges Buire 59552 </a:t>
            </a:r>
            <a:r>
              <a:rPr lang="fr-FR" sz="1000" dirty="0" smtClean="0"/>
              <a:t>Courchelettes </a:t>
            </a:r>
            <a:r>
              <a:rPr lang="fr-FR" sz="1000" b="1" dirty="0" smtClean="0"/>
              <a:t>°</a:t>
            </a:r>
            <a:r>
              <a:rPr lang="fr-FR" sz="1000" dirty="0"/>
              <a:t>Tél: </a:t>
            </a:r>
            <a:r>
              <a:rPr lang="fr-FR" sz="1000" b="1" dirty="0"/>
              <a:t>03 27 99 74 30 °</a:t>
            </a:r>
            <a:r>
              <a:rPr lang="fr-FR" sz="1000" dirty="0"/>
              <a:t>FAX:</a:t>
            </a:r>
            <a:r>
              <a:rPr lang="fr-FR" sz="1000" b="1" dirty="0"/>
              <a:t>03 27 99 74 67 </a:t>
            </a:r>
            <a:r>
              <a:rPr lang="fr-FR" sz="1000" dirty="0"/>
              <a:t>°</a:t>
            </a:r>
          </a:p>
          <a:p>
            <a:r>
              <a:rPr lang="fr-FR" sz="1000" dirty="0"/>
              <a:t>accueil-scarpe-courchelettes@domusvi.com</a:t>
            </a:r>
            <a:endParaRPr lang="fr-FR" sz="1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64" name="Image 6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1885" y="9530889"/>
            <a:ext cx="1299078" cy="480923"/>
          </a:xfrm>
          <a:prstGeom prst="rect">
            <a:avLst/>
          </a:prstGeom>
        </p:spPr>
      </p:pic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105211" y="5775572"/>
            <a:ext cx="2278667" cy="14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46800" rIns="108000" bIns="46800">
            <a:spAutoFit/>
          </a:bodyPr>
          <a:lstStyle/>
          <a:p>
            <a:endParaRPr lang="fr-FR" dirty="0"/>
          </a:p>
          <a:p>
            <a:r>
              <a:rPr lang="fr-FR" sz="1600" dirty="0"/>
              <a:t> </a:t>
            </a:r>
            <a:r>
              <a:rPr lang="fr-FR" b="1" i="1" dirty="0"/>
              <a:t>Mme </a:t>
            </a:r>
            <a:r>
              <a:rPr lang="fr-FR" b="1" i="1" dirty="0" err="1" smtClean="0"/>
              <a:t>Cognon</a:t>
            </a:r>
            <a:r>
              <a:rPr lang="fr-FR" b="1" i="1" dirty="0" smtClean="0"/>
              <a:t> Héloïse</a:t>
            </a:r>
            <a:endParaRPr lang="fr-FR" dirty="0"/>
          </a:p>
          <a:p>
            <a:r>
              <a:rPr lang="fr-FR" i="1" dirty="0" smtClean="0"/>
              <a:t>Directrice de </a:t>
            </a:r>
            <a:r>
              <a:rPr lang="fr-FR" i="1" dirty="0"/>
              <a:t>la </a:t>
            </a:r>
            <a:r>
              <a:rPr lang="fr-FR" i="1" dirty="0" smtClean="0"/>
              <a:t>Résidence Les </a:t>
            </a:r>
            <a:r>
              <a:rPr lang="fr-FR" i="1" dirty="0"/>
              <a:t>Terrasses de </a:t>
            </a:r>
            <a:r>
              <a:rPr lang="fr-FR" i="1" dirty="0" smtClean="0"/>
              <a:t>la Scarpe </a:t>
            </a:r>
            <a:endParaRPr lang="fr-FR" sz="1400" i="1" dirty="0">
              <a:solidFill>
                <a:srgbClr val="755E56"/>
              </a:solidFill>
              <a:latin typeface="Arial"/>
              <a:cs typeface="Arial"/>
            </a:endParaRPr>
          </a:p>
        </p:txBody>
      </p:sp>
      <p:sp>
        <p:nvSpPr>
          <p:cNvPr id="41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251048" y="839719"/>
            <a:ext cx="1835999" cy="8933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46800" rIns="0" bIns="46800"/>
          <a:lstStyle>
            <a:lvl1pPr>
              <a:defRPr sz="1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defRPr sz="12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defRPr sz="12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defRPr sz="12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defRPr sz="12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fr-FR" sz="2000" dirty="0" smtClean="0">
                <a:solidFill>
                  <a:srgbClr val="755E56"/>
                </a:solidFill>
              </a:rPr>
              <a:t>Septembre</a:t>
            </a:r>
            <a:endParaRPr lang="fr-FR" sz="2000" dirty="0">
              <a:solidFill>
                <a:srgbClr val="755E56"/>
              </a:solidFill>
            </a:endParaRPr>
          </a:p>
        </p:txBody>
      </p:sp>
      <p:pic>
        <p:nvPicPr>
          <p:cNvPr id="1028" name="Picture 4" descr="Les Terrasses de la Scarpe Courchelettes | maison de retraite et EHPAD |  DomusVi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r="3616"/>
          <a:stretch/>
        </p:blipFill>
        <p:spPr bwMode="auto">
          <a:xfrm>
            <a:off x="105211" y="2876628"/>
            <a:ext cx="3026674" cy="28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 descr="domusVi_fondempreinte_blanc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5" t="32498" r="10496" b="31526"/>
          <a:stretch/>
        </p:blipFill>
        <p:spPr>
          <a:xfrm>
            <a:off x="105211" y="2802975"/>
            <a:ext cx="3123411" cy="29476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42247" y="8150581"/>
            <a:ext cx="37814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Les maisons de retraite, c'est comme les colonies de vacances sauf qu'il n'y aura pas de rentrée des </a:t>
            </a:r>
            <a:r>
              <a:rPr lang="fr-FR" b="1" dirty="0" smtClean="0"/>
              <a:t>classes  </a:t>
            </a:r>
          </a:p>
          <a:p>
            <a:endParaRPr lang="fr-FR" b="1" dirty="0"/>
          </a:p>
          <a:p>
            <a:pPr algn="r"/>
            <a:r>
              <a:rPr lang="fr-FR" b="1" dirty="0" smtClean="0"/>
              <a:t>Patrick TIMSIT </a:t>
            </a:r>
            <a:endParaRPr lang="fr-FR" b="1" dirty="0"/>
          </a:p>
        </p:txBody>
      </p:sp>
      <p:pic>
        <p:nvPicPr>
          <p:cNvPr id="1026" name="Picture 2" descr="Préparer la rentrée des classes | La Class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187" y="5811300"/>
            <a:ext cx="3289928" cy="219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42 600+ Dessin Ciseau Photos, taleaux et images libre de droits - iStock |  Ciseau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 descr="42 600+ Dessin Ciseau Photos, taleaux et images libre de droits - iStock |  Ciseaux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6" r="15172"/>
          <a:stretch/>
        </p:blipFill>
        <p:spPr bwMode="auto">
          <a:xfrm rot="20182966">
            <a:off x="6032388" y="2559981"/>
            <a:ext cx="863624" cy="12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ssin animé la colle bâton isolé sur blanche. vecteur illustration.  24202831 Art vectoriel chez Vecteezy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2" t="10306" r="26020" b="7517"/>
          <a:stretch/>
        </p:blipFill>
        <p:spPr bwMode="auto">
          <a:xfrm rot="20422790">
            <a:off x="4613055" y="3588363"/>
            <a:ext cx="813449" cy="122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ssin au trait de la règle de l'école Outil de papeterie pour mesurer la  longueur Illustration vectorielle de doodle dessinés à la main | Vecteur  Premium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t="11715" r="12514" b="11607"/>
          <a:stretch/>
        </p:blipFill>
        <p:spPr bwMode="auto">
          <a:xfrm>
            <a:off x="2934700" y="4624121"/>
            <a:ext cx="1153468" cy="120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ésultat de recherche d'images pour &quot;dessin cahier&quot;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 t="9910" b="8482"/>
          <a:stretch/>
        </p:blipFill>
        <p:spPr bwMode="auto">
          <a:xfrm rot="21074383">
            <a:off x="287302" y="7648998"/>
            <a:ext cx="2884474" cy="195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75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651D2EA-D21F-4EB2-8AB1-5B5607DF9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06" y="1395862"/>
            <a:ext cx="4901784" cy="7451205"/>
          </a:xfrm>
          <a:prstGeom prst="rect">
            <a:avLst/>
          </a:prstGeom>
        </p:spPr>
      </p:pic>
      <p:grpSp>
        <p:nvGrpSpPr>
          <p:cNvPr id="38" name="Grouper 37"/>
          <p:cNvGrpSpPr>
            <a:grpSpLocks noChangeAspect="1"/>
          </p:cNvGrpSpPr>
          <p:nvPr/>
        </p:nvGrpSpPr>
        <p:grpSpPr>
          <a:xfrm>
            <a:off x="146635" y="839828"/>
            <a:ext cx="854737" cy="831566"/>
            <a:chOff x="4764278" y="116651"/>
            <a:chExt cx="2725304" cy="2651424"/>
          </a:xfrm>
        </p:grpSpPr>
        <p:sp>
          <p:nvSpPr>
            <p:cNvPr id="40" name="Rectangle 39"/>
            <p:cNvSpPr/>
            <p:nvPr/>
          </p:nvSpPr>
          <p:spPr>
            <a:xfrm>
              <a:off x="4825805" y="213339"/>
              <a:ext cx="2598623" cy="2471752"/>
            </a:xfrm>
            <a:prstGeom prst="rect">
              <a:avLst/>
            </a:prstGeom>
            <a:solidFill>
              <a:srgbClr val="614E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1" name="Image 40" descr="domusVi_fondempreinte_blanc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64278" y="116651"/>
              <a:ext cx="2725304" cy="26514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" name="Image 36" descr="domusVi_fondempreinte_rouge_transparent copie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1563" y="10231918"/>
            <a:ext cx="379725" cy="373260"/>
          </a:xfrm>
          <a:prstGeom prst="rect">
            <a:avLst/>
          </a:prstGeom>
        </p:spPr>
      </p:pic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661657" y="10325738"/>
            <a:ext cx="239536" cy="1365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/>
          <a:lstStyle>
            <a:lvl1pPr>
              <a:defRPr sz="21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9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B3C6223-64A3-E84D-A27C-F26B3F695F74}" type="slidenum">
              <a:rPr lang="fr-FR" sz="1400" b="1">
                <a:solidFill>
                  <a:schemeClr val="bg1"/>
                </a:solidFill>
                <a:latin typeface="Arial"/>
                <a:cs typeface="Arial"/>
              </a:rPr>
              <a:pPr/>
              <a:t>10</a:t>
            </a:fld>
            <a:endParaRPr lang="fr-FR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7106" y="236068"/>
            <a:ext cx="1279145" cy="474425"/>
          </a:xfrm>
          <a:prstGeom prst="rect">
            <a:avLst/>
          </a:prstGeom>
        </p:spPr>
      </p:pic>
      <p:sp>
        <p:nvSpPr>
          <p:cNvPr id="29" name="Rectangle 16"/>
          <p:cNvSpPr>
            <a:spLocks noGrp="1" noChangeArrowheads="1"/>
          </p:cNvSpPr>
          <p:nvPr>
            <p:ph type="title"/>
          </p:nvPr>
        </p:nvSpPr>
        <p:spPr>
          <a:xfrm>
            <a:off x="361425" y="1011090"/>
            <a:ext cx="6840000" cy="467999"/>
          </a:xfrm>
          <a:solidFill>
            <a:srgbClr val="604E48"/>
          </a:solidFill>
        </p:spPr>
        <p:txBody>
          <a:bodyPr lIns="180000" anchor="ctr">
            <a:noAutofit/>
          </a:bodyPr>
          <a:lstStyle/>
          <a:p>
            <a:pPr algn="l" eaLnBrk="1" hangingPunct="1"/>
            <a:r>
              <a:rPr lang="fr-FR" sz="2200" b="1" dirty="0">
                <a:solidFill>
                  <a:schemeClr val="bg1"/>
                </a:solidFill>
                <a:latin typeface="Arial"/>
                <a:cs typeface="Arial"/>
              </a:rPr>
              <a:t>Mots Mêlés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61023" y="8936771"/>
            <a:ext cx="6640402" cy="11326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fr-FR" sz="1600" dirty="0">
                <a:solidFill>
                  <a:srgbClr val="C50B34"/>
                </a:solidFill>
                <a:latin typeface="Arial"/>
                <a:cs typeface="Arial"/>
              </a:rPr>
              <a:t>Retrouvez Le mot mystère :</a:t>
            </a:r>
          </a:p>
          <a:p>
            <a:pPr>
              <a:lnSpc>
                <a:spcPct val="90000"/>
              </a:lnSpc>
              <a:spcAft>
                <a:spcPts val="400"/>
              </a:spcAft>
            </a:pPr>
            <a:endParaRPr lang="fr-FR" sz="1600" dirty="0">
              <a:solidFill>
                <a:srgbClr val="C50B34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Aft>
                <a:spcPts val="400"/>
              </a:spcAft>
            </a:pPr>
            <a:endParaRPr lang="fr-FR" sz="1600" dirty="0">
              <a:solidFill>
                <a:srgbClr val="C50B34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fr-FR" sz="1600" dirty="0">
                <a:solidFill>
                  <a:srgbClr val="C50B34"/>
                </a:solidFill>
                <a:latin typeface="Arial"/>
                <a:cs typeface="Arial"/>
              </a:rPr>
              <a:t> </a:t>
            </a:r>
            <a:endParaRPr lang="fr-FR" sz="1600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AFB41A05-11AE-4614-975F-32D3DFCBAF6F}"/>
              </a:ext>
            </a:extLst>
          </p:cNvPr>
          <p:cNvSpPr txBox="1">
            <a:spLocks/>
          </p:cNvSpPr>
          <p:nvPr/>
        </p:nvSpPr>
        <p:spPr>
          <a:xfrm>
            <a:off x="422111" y="150298"/>
            <a:ext cx="5309867" cy="70433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0" tIns="46800" rIns="0" bIns="4680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400" b="1" kern="120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algn="l" defTabSz="457200" rtl="0" eaLnBrk="1" latinLnBrk="0" hangingPunct="1">
              <a:defRPr sz="1800" kern="1200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fr-FR" dirty="0"/>
              <a:t>Journal interne de la Résidence les Terrasse de la Scarpe</a:t>
            </a:r>
            <a:endParaRPr lang="fr-FR" b="0" dirty="0"/>
          </a:p>
          <a:p>
            <a:pPr algn="l"/>
            <a:r>
              <a:rPr lang="fr-FR" dirty="0"/>
              <a:t>Septembre 2025</a:t>
            </a:r>
            <a:endParaRPr lang="fr-FR" dirty="0">
              <a:solidFill>
                <a:srgbClr val="755E56"/>
              </a:solidFill>
            </a:endParaRPr>
          </a:p>
          <a:p>
            <a:pPr algn="l"/>
            <a:endParaRPr lang="fr-FR" dirty="0">
              <a:solidFill>
                <a:srgbClr val="755E56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E414D28-CE50-45B9-B883-4BEC3B9C1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3332" y="9231839"/>
            <a:ext cx="4825288" cy="83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25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r 37"/>
          <p:cNvGrpSpPr>
            <a:grpSpLocks noChangeAspect="1"/>
          </p:cNvGrpSpPr>
          <p:nvPr/>
        </p:nvGrpSpPr>
        <p:grpSpPr>
          <a:xfrm>
            <a:off x="146635" y="839828"/>
            <a:ext cx="854737" cy="831566"/>
            <a:chOff x="4764278" y="116651"/>
            <a:chExt cx="2725304" cy="2651424"/>
          </a:xfrm>
        </p:grpSpPr>
        <p:sp>
          <p:nvSpPr>
            <p:cNvPr id="40" name="Rectangle 39"/>
            <p:cNvSpPr/>
            <p:nvPr/>
          </p:nvSpPr>
          <p:spPr>
            <a:xfrm>
              <a:off x="4825805" y="213339"/>
              <a:ext cx="2598623" cy="2471752"/>
            </a:xfrm>
            <a:prstGeom prst="rect">
              <a:avLst/>
            </a:prstGeom>
            <a:solidFill>
              <a:srgbClr val="614E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1" name="Image 40" descr="domusVi_fondempreinte_blanc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64278" y="116651"/>
              <a:ext cx="2725304" cy="26514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" name="Image 36" descr="domusVi_fondempreinte_rouge_transparent copie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1563" y="10231918"/>
            <a:ext cx="379725" cy="373260"/>
          </a:xfrm>
          <a:prstGeom prst="rect">
            <a:avLst/>
          </a:prstGeom>
        </p:spPr>
      </p:pic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661657" y="10325738"/>
            <a:ext cx="239536" cy="1365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/>
          <a:lstStyle>
            <a:lvl1pPr>
              <a:defRPr sz="21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9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B3C6223-64A3-E84D-A27C-F26B3F695F74}" type="slidenum">
              <a:rPr lang="fr-FR" sz="1400" b="1">
                <a:solidFill>
                  <a:schemeClr val="bg1"/>
                </a:solidFill>
                <a:latin typeface="Arial"/>
                <a:cs typeface="Arial"/>
              </a:rPr>
              <a:pPr/>
              <a:t>11</a:t>
            </a:fld>
            <a:endParaRPr lang="fr-FR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7106" y="236068"/>
            <a:ext cx="1279145" cy="474425"/>
          </a:xfrm>
          <a:prstGeom prst="rect">
            <a:avLst/>
          </a:prstGeom>
        </p:spPr>
      </p:pic>
      <p:sp>
        <p:nvSpPr>
          <p:cNvPr id="29" name="Rectangle 16"/>
          <p:cNvSpPr>
            <a:spLocks noGrp="1" noChangeArrowheads="1"/>
          </p:cNvSpPr>
          <p:nvPr>
            <p:ph type="title"/>
          </p:nvPr>
        </p:nvSpPr>
        <p:spPr>
          <a:xfrm>
            <a:off x="361425" y="1011090"/>
            <a:ext cx="6840000" cy="467999"/>
          </a:xfrm>
          <a:solidFill>
            <a:srgbClr val="604E48"/>
          </a:solidFill>
        </p:spPr>
        <p:txBody>
          <a:bodyPr lIns="180000" anchor="ctr">
            <a:noAutofit/>
          </a:bodyPr>
          <a:lstStyle/>
          <a:p>
            <a:pPr algn="l" eaLnBrk="1" hangingPunct="1"/>
            <a:r>
              <a:rPr lang="fr-FR" sz="2200" b="1" dirty="0">
                <a:solidFill>
                  <a:schemeClr val="bg1"/>
                </a:solidFill>
                <a:latin typeface="Arial"/>
                <a:cs typeface="Arial"/>
              </a:rPr>
              <a:t>Sudoku</a:t>
            </a:r>
          </a:p>
        </p:txBody>
      </p:sp>
      <p:pic>
        <p:nvPicPr>
          <p:cNvPr id="2" name="Image 1" descr="pencil-160872_960_720.png"/>
          <p:cNvPicPr>
            <a:picLocks noChangeAspect="1"/>
          </p:cNvPicPr>
          <p:nvPr/>
        </p:nvPicPr>
        <p:blipFill>
          <a:blip r:embed="rId5" cstate="email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407" y="4867983"/>
            <a:ext cx="446280" cy="446280"/>
          </a:xfrm>
          <a:prstGeom prst="rect">
            <a:avLst/>
          </a:prstGeom>
        </p:spPr>
      </p:pic>
      <p:pic>
        <p:nvPicPr>
          <p:cNvPr id="4" name="Image 3" descr="icn-areas-documentos.png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72" y="4792465"/>
            <a:ext cx="540877" cy="540877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E4D8A588-388D-4423-B789-543627C623EC}"/>
              </a:ext>
            </a:extLst>
          </p:cNvPr>
          <p:cNvSpPr txBox="1">
            <a:spLocks/>
          </p:cNvSpPr>
          <p:nvPr/>
        </p:nvSpPr>
        <p:spPr>
          <a:xfrm>
            <a:off x="422111" y="291593"/>
            <a:ext cx="5309867" cy="70433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0" tIns="46800" rIns="0" bIns="4680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400" b="1" kern="120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algn="l" defTabSz="457200" rtl="0" eaLnBrk="1" latinLnBrk="0" hangingPunct="1">
              <a:defRPr sz="1800" kern="1200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fr-FR" dirty="0"/>
              <a:t>Journal interne de la Résidence les Terrasse de la Scarpe</a:t>
            </a:r>
            <a:endParaRPr lang="fr-FR" b="0" dirty="0"/>
          </a:p>
          <a:p>
            <a:pPr algn="l"/>
            <a:r>
              <a:rPr lang="fr-FR" dirty="0"/>
              <a:t>Septembre 2025</a:t>
            </a:r>
            <a:endParaRPr lang="fr-FR" dirty="0">
              <a:solidFill>
                <a:srgbClr val="755E56"/>
              </a:solidFill>
            </a:endParaRPr>
          </a:p>
          <a:p>
            <a:pPr algn="l"/>
            <a:endParaRPr lang="fr-FR" dirty="0">
              <a:solidFill>
                <a:srgbClr val="755E56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02EB4D3-C3AA-464D-88B0-0A08592F28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465" y="2113000"/>
            <a:ext cx="6017645" cy="599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7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r 37"/>
          <p:cNvGrpSpPr>
            <a:grpSpLocks noChangeAspect="1"/>
          </p:cNvGrpSpPr>
          <p:nvPr/>
        </p:nvGrpSpPr>
        <p:grpSpPr>
          <a:xfrm>
            <a:off x="146635" y="839828"/>
            <a:ext cx="854737" cy="831566"/>
            <a:chOff x="4764278" y="116651"/>
            <a:chExt cx="2725304" cy="2651424"/>
          </a:xfrm>
        </p:grpSpPr>
        <p:sp>
          <p:nvSpPr>
            <p:cNvPr id="40" name="Rectangle 39"/>
            <p:cNvSpPr/>
            <p:nvPr/>
          </p:nvSpPr>
          <p:spPr>
            <a:xfrm>
              <a:off x="4825805" y="213339"/>
              <a:ext cx="2598623" cy="2471752"/>
            </a:xfrm>
            <a:prstGeom prst="rect">
              <a:avLst/>
            </a:prstGeom>
            <a:solidFill>
              <a:srgbClr val="614E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1" name="Image 40" descr="domusVi_fondempreinte_blanc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64278" y="116651"/>
              <a:ext cx="2725304" cy="26514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" name="Image 36" descr="domusVi_fondempreinte_rouge_transparent copie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1563" y="10231918"/>
            <a:ext cx="379725" cy="373260"/>
          </a:xfrm>
          <a:prstGeom prst="rect">
            <a:avLst/>
          </a:prstGeom>
        </p:spPr>
      </p:pic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661657" y="10325738"/>
            <a:ext cx="239536" cy="1365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/>
          <a:lstStyle>
            <a:lvl1pPr>
              <a:defRPr sz="21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9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B3C6223-64A3-E84D-A27C-F26B3F695F74}" type="slidenum">
              <a:rPr lang="fr-FR" sz="1400" b="1">
                <a:solidFill>
                  <a:schemeClr val="bg1"/>
                </a:solidFill>
                <a:latin typeface="Arial"/>
                <a:cs typeface="Arial"/>
              </a:rPr>
              <a:pPr/>
              <a:t>12</a:t>
            </a:fld>
            <a:endParaRPr lang="fr-FR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7106" y="236068"/>
            <a:ext cx="1279145" cy="474425"/>
          </a:xfrm>
          <a:prstGeom prst="rect">
            <a:avLst/>
          </a:prstGeom>
        </p:spPr>
      </p:pic>
      <p:sp>
        <p:nvSpPr>
          <p:cNvPr id="29" name="Rectangle 16"/>
          <p:cNvSpPr>
            <a:spLocks noGrp="1" noChangeArrowheads="1"/>
          </p:cNvSpPr>
          <p:nvPr>
            <p:ph type="title"/>
          </p:nvPr>
        </p:nvSpPr>
        <p:spPr>
          <a:xfrm>
            <a:off x="361425" y="1011090"/>
            <a:ext cx="6840000" cy="467999"/>
          </a:xfrm>
          <a:solidFill>
            <a:srgbClr val="604E48"/>
          </a:solidFill>
        </p:spPr>
        <p:txBody>
          <a:bodyPr lIns="180000" anchor="ctr">
            <a:noAutofit/>
          </a:bodyPr>
          <a:lstStyle/>
          <a:p>
            <a:pPr algn="l" eaLnBrk="1" hangingPunct="1"/>
            <a:r>
              <a:rPr lang="fr-FR" sz="2200" b="1" dirty="0">
                <a:solidFill>
                  <a:schemeClr val="bg1"/>
                </a:solidFill>
                <a:latin typeface="Arial"/>
                <a:cs typeface="Arial"/>
              </a:rPr>
              <a:t>Solutions des jeux</a:t>
            </a:r>
          </a:p>
        </p:txBody>
      </p:sp>
      <p:pic>
        <p:nvPicPr>
          <p:cNvPr id="2" name="Image 1" descr="pencil-160872_960_720.png"/>
          <p:cNvPicPr>
            <a:picLocks noChangeAspect="1"/>
          </p:cNvPicPr>
          <p:nvPr/>
        </p:nvPicPr>
        <p:blipFill>
          <a:blip r:embed="rId5" cstate="email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407" y="4867983"/>
            <a:ext cx="446280" cy="446280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A26911DF-CCAC-45A8-A380-BD283BA7435D}"/>
              </a:ext>
            </a:extLst>
          </p:cNvPr>
          <p:cNvSpPr txBox="1">
            <a:spLocks/>
          </p:cNvSpPr>
          <p:nvPr/>
        </p:nvSpPr>
        <p:spPr>
          <a:xfrm>
            <a:off x="361425" y="344745"/>
            <a:ext cx="5309867" cy="70433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0" tIns="46800" rIns="0" bIns="4680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400" b="1" kern="120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algn="l" defTabSz="457200" rtl="0" eaLnBrk="1" latinLnBrk="0" hangingPunct="1">
              <a:defRPr sz="1800" kern="1200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fr-FR" dirty="0">
                <a:solidFill>
                  <a:srgbClr val="C00000"/>
                </a:solidFill>
              </a:rPr>
              <a:t>Journal interne de la Résidence les Terrasse de la Scarpe</a:t>
            </a:r>
            <a:endParaRPr lang="fr-FR" b="0" dirty="0">
              <a:solidFill>
                <a:srgbClr val="C00000"/>
              </a:solidFill>
            </a:endParaRPr>
          </a:p>
          <a:p>
            <a:pPr algn="l"/>
            <a:r>
              <a:rPr lang="fr-FR" dirty="0">
                <a:solidFill>
                  <a:srgbClr val="C00000"/>
                </a:solidFill>
              </a:rPr>
              <a:t>Septembre 2025</a:t>
            </a:r>
          </a:p>
          <a:p>
            <a:pPr algn="l"/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CE5F34C-BE16-48DD-B0F0-2551363DD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275" y="3414292"/>
            <a:ext cx="5448300" cy="5438775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907A669-F3A2-4261-B273-4E2AD33F9C5C}"/>
              </a:ext>
            </a:extLst>
          </p:cNvPr>
          <p:cNvSpPr txBox="1"/>
          <p:nvPr/>
        </p:nvSpPr>
        <p:spPr>
          <a:xfrm>
            <a:off x="1142330" y="2184031"/>
            <a:ext cx="5152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mot-mystère est :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SAXOPHONE </a:t>
            </a:r>
          </a:p>
        </p:txBody>
      </p:sp>
    </p:spTree>
    <p:extLst>
      <p:ext uri="{BB962C8B-B14F-4D97-AF65-F5344CB8AC3E}">
        <p14:creationId xmlns:p14="http://schemas.microsoft.com/office/powerpoint/2010/main" val="164166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 descr="domusVi_fondempreinte_rouge_transparent copi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1563" y="10231918"/>
            <a:ext cx="379725" cy="373260"/>
          </a:xfrm>
          <a:prstGeom prst="rect">
            <a:avLst/>
          </a:prstGeom>
        </p:spPr>
      </p:pic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661657" y="10325738"/>
            <a:ext cx="239536" cy="1365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/>
          <a:lstStyle>
            <a:lvl1pPr>
              <a:defRPr sz="21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9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B3C6223-64A3-E84D-A27C-F26B3F695F74}" type="slidenum">
              <a:rPr lang="fr-FR" sz="1400" b="1">
                <a:solidFill>
                  <a:schemeClr val="bg1"/>
                </a:solidFill>
                <a:latin typeface="Arial"/>
                <a:cs typeface="Arial"/>
              </a:rPr>
              <a:pPr/>
              <a:t>2</a:t>
            </a:fld>
            <a:endParaRPr lang="fr-FR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Espace réservé du pied de page 4"/>
          <p:cNvSpPr txBox="1">
            <a:spLocks/>
          </p:cNvSpPr>
          <p:nvPr/>
        </p:nvSpPr>
        <p:spPr>
          <a:xfrm>
            <a:off x="361425" y="316290"/>
            <a:ext cx="5309867" cy="70433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0" tIns="46800" rIns="0" bIns="4680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400" b="1" kern="120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algn="l" defTabSz="457200" rtl="0" eaLnBrk="1" latinLnBrk="0" hangingPunct="1">
              <a:defRPr sz="1800" kern="1200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fr-FR" dirty="0"/>
              <a:t>Journal interne de la Résidence les Terrasse de la Scarpe</a:t>
            </a:r>
            <a:endParaRPr lang="fr-FR" b="0" dirty="0"/>
          </a:p>
          <a:p>
            <a:pPr algn="l"/>
            <a:r>
              <a:rPr lang="fr-FR" dirty="0"/>
              <a:t>Septembre 2025</a:t>
            </a:r>
            <a:endParaRPr lang="fr-FR" dirty="0">
              <a:solidFill>
                <a:srgbClr val="755E56"/>
              </a:solidFill>
            </a:endParaRPr>
          </a:p>
          <a:p>
            <a:pPr algn="l"/>
            <a:endParaRPr lang="fr-FR" dirty="0">
              <a:solidFill>
                <a:srgbClr val="755E56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61425" y="1693864"/>
            <a:ext cx="6745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dirty="0"/>
              <a:t>Le lundi 22, plusieurs résidents ont participé à une sortie à la cueillette de Férin afin de récolter des pommes de saison. Cette activité, à la fois ludique et sensorielle, a permis de profiter des bienfaits de la nature et de partager un moment convivial en dehors de l’établissement.</a:t>
            </a:r>
            <a:endParaRPr lang="fr-FR" dirty="0">
              <a:latin typeface="Arial"/>
              <a:cs typeface="Arial"/>
            </a:endParaRPr>
          </a:p>
        </p:txBody>
      </p:sp>
      <p:grpSp>
        <p:nvGrpSpPr>
          <p:cNvPr id="26" name="Grouper 25"/>
          <p:cNvGrpSpPr>
            <a:grpSpLocks noChangeAspect="1"/>
          </p:cNvGrpSpPr>
          <p:nvPr/>
        </p:nvGrpSpPr>
        <p:grpSpPr>
          <a:xfrm>
            <a:off x="146635" y="839828"/>
            <a:ext cx="854737" cy="831566"/>
            <a:chOff x="4764278" y="116651"/>
            <a:chExt cx="2725304" cy="2651424"/>
          </a:xfrm>
        </p:grpSpPr>
        <p:sp>
          <p:nvSpPr>
            <p:cNvPr id="28" name="Rectangle 27"/>
            <p:cNvSpPr/>
            <p:nvPr/>
          </p:nvSpPr>
          <p:spPr>
            <a:xfrm>
              <a:off x="4825805" y="213339"/>
              <a:ext cx="2598623" cy="2471752"/>
            </a:xfrm>
            <a:prstGeom prst="rect">
              <a:avLst/>
            </a:prstGeom>
            <a:solidFill>
              <a:srgbClr val="614E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8" name="Image 37" descr="domusVi_fondempreinte_blanc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64278" y="116651"/>
              <a:ext cx="2725304" cy="26514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" name="Rectangle 16"/>
          <p:cNvSpPr txBox="1">
            <a:spLocks noChangeArrowheads="1"/>
          </p:cNvSpPr>
          <p:nvPr/>
        </p:nvSpPr>
        <p:spPr>
          <a:xfrm>
            <a:off x="361425" y="1011090"/>
            <a:ext cx="6840000" cy="467999"/>
          </a:xfrm>
          <a:prstGeom prst="rect">
            <a:avLst/>
          </a:prstGeom>
          <a:solidFill>
            <a:srgbClr val="604E48"/>
          </a:solidFill>
        </p:spPr>
        <p:txBody>
          <a:bodyPr vert="horz" lIns="18000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fr-FR" sz="2200" dirty="0" smtClean="0">
                <a:solidFill>
                  <a:srgbClr val="FFFFFF"/>
                </a:solidFill>
              </a:rPr>
              <a:t>Cueillette de Férin </a:t>
            </a:r>
            <a:endParaRPr lang="fr-FR" sz="2200" dirty="0">
              <a:solidFill>
                <a:srgbClr val="FFFFFF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06A74AC-FEAE-6AE8-EACD-326DE87B39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8304" y="338080"/>
            <a:ext cx="1299078" cy="48092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t="19950" r="6266"/>
          <a:stretch/>
        </p:blipFill>
        <p:spPr>
          <a:xfrm>
            <a:off x="573435" y="3108968"/>
            <a:ext cx="2667000" cy="37912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973" y="7114949"/>
            <a:ext cx="4258904" cy="28597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87" y="3155351"/>
            <a:ext cx="2808617" cy="374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4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 descr="domusVi_fondempreinte_rouge_transparent copi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1563" y="10231918"/>
            <a:ext cx="379725" cy="373260"/>
          </a:xfrm>
          <a:prstGeom prst="rect">
            <a:avLst/>
          </a:prstGeom>
        </p:spPr>
      </p:pic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661657" y="10325738"/>
            <a:ext cx="239536" cy="1365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/>
          <a:lstStyle>
            <a:lvl1pPr>
              <a:defRPr sz="21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9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B3C6223-64A3-E84D-A27C-F26B3F695F74}" type="slidenum">
              <a:rPr lang="fr-FR" sz="1400" b="1">
                <a:solidFill>
                  <a:schemeClr val="bg1"/>
                </a:solidFill>
                <a:latin typeface="Arial"/>
                <a:cs typeface="Arial"/>
              </a:rPr>
              <a:pPr/>
              <a:t>3</a:t>
            </a:fld>
            <a:endParaRPr lang="fr-FR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7106" y="236068"/>
            <a:ext cx="1279145" cy="474425"/>
          </a:xfrm>
          <a:prstGeom prst="rect">
            <a:avLst/>
          </a:prstGeom>
        </p:spPr>
      </p:pic>
      <p:grpSp>
        <p:nvGrpSpPr>
          <p:cNvPr id="26" name="Grouper 25"/>
          <p:cNvGrpSpPr>
            <a:grpSpLocks noChangeAspect="1"/>
          </p:cNvGrpSpPr>
          <p:nvPr/>
        </p:nvGrpSpPr>
        <p:grpSpPr>
          <a:xfrm>
            <a:off x="146635" y="839828"/>
            <a:ext cx="854737" cy="831566"/>
            <a:chOff x="4764278" y="116651"/>
            <a:chExt cx="2725304" cy="2651424"/>
          </a:xfrm>
        </p:grpSpPr>
        <p:sp>
          <p:nvSpPr>
            <p:cNvPr id="28" name="Rectangle 27"/>
            <p:cNvSpPr/>
            <p:nvPr/>
          </p:nvSpPr>
          <p:spPr>
            <a:xfrm>
              <a:off x="4825805" y="213339"/>
              <a:ext cx="2598623" cy="2471752"/>
            </a:xfrm>
            <a:prstGeom prst="rect">
              <a:avLst/>
            </a:prstGeom>
            <a:solidFill>
              <a:srgbClr val="614E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8" name="Image 37" descr="domusVi_fondempreinte_blanc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64278" y="116651"/>
              <a:ext cx="2725304" cy="26514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" name="Rectangle 16"/>
          <p:cNvSpPr txBox="1">
            <a:spLocks noChangeArrowheads="1"/>
          </p:cNvSpPr>
          <p:nvPr/>
        </p:nvSpPr>
        <p:spPr>
          <a:xfrm>
            <a:off x="361425" y="1011090"/>
            <a:ext cx="6840000" cy="467999"/>
          </a:xfrm>
          <a:prstGeom prst="rect">
            <a:avLst/>
          </a:prstGeom>
          <a:solidFill>
            <a:srgbClr val="604E48"/>
          </a:solidFill>
        </p:spPr>
        <p:txBody>
          <a:bodyPr vert="horz" lIns="18000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fr-FR" sz="2200" dirty="0" smtClean="0">
                <a:solidFill>
                  <a:srgbClr val="FFFFFF"/>
                </a:solidFill>
              </a:rPr>
              <a:t>Concours de tarte aux pommes  </a:t>
            </a:r>
            <a:endParaRPr lang="fr-FR" sz="2200" dirty="0">
              <a:solidFill>
                <a:srgbClr val="FFFFFF"/>
              </a:solidFill>
            </a:endParaRP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6F0D48B2-7950-4803-A4AB-A23F9C0AC725}"/>
              </a:ext>
            </a:extLst>
          </p:cNvPr>
          <p:cNvSpPr txBox="1">
            <a:spLocks/>
          </p:cNvSpPr>
          <p:nvPr/>
        </p:nvSpPr>
        <p:spPr>
          <a:xfrm>
            <a:off x="269711" y="265478"/>
            <a:ext cx="5309867" cy="70433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0" tIns="46800" rIns="0" bIns="4680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400" b="1" kern="120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algn="l" defTabSz="457200" rtl="0" eaLnBrk="1" latinLnBrk="0" hangingPunct="1">
              <a:defRPr sz="1800" kern="1200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fr-FR" dirty="0"/>
              <a:t>Journal interne de la Résidence les Terrasse de la Scarpe</a:t>
            </a:r>
            <a:endParaRPr lang="fr-FR" b="0" dirty="0"/>
          </a:p>
          <a:p>
            <a:pPr algn="l"/>
            <a:r>
              <a:rPr lang="fr-FR" dirty="0"/>
              <a:t>Septembre 2025</a:t>
            </a:r>
            <a:endParaRPr lang="fr-FR" dirty="0">
              <a:solidFill>
                <a:srgbClr val="755E56"/>
              </a:solidFill>
            </a:endParaRPr>
          </a:p>
          <a:p>
            <a:pPr algn="l"/>
            <a:endParaRPr lang="fr-FR" dirty="0">
              <a:solidFill>
                <a:srgbClr val="755E56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5"/>
          <a:stretch/>
        </p:blipFill>
        <p:spPr>
          <a:xfrm>
            <a:off x="3901193" y="5723757"/>
            <a:ext cx="3033270" cy="381041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t="18882" b="15031"/>
          <a:stretch/>
        </p:blipFill>
        <p:spPr>
          <a:xfrm>
            <a:off x="3416825" y="1923455"/>
            <a:ext cx="3784600" cy="34393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t="11195" r="22400" b="16131"/>
          <a:stretch/>
        </p:blipFill>
        <p:spPr>
          <a:xfrm>
            <a:off x="571500" y="2071805"/>
            <a:ext cx="2577532" cy="393529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11513" r="8755" b="5532"/>
          <a:stretch/>
        </p:blipFill>
        <p:spPr>
          <a:xfrm>
            <a:off x="425755" y="6271792"/>
            <a:ext cx="2998554" cy="378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63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 descr="domusVi_fondempreinte_rouge_transparent copi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1563" y="10231918"/>
            <a:ext cx="379725" cy="373260"/>
          </a:xfrm>
          <a:prstGeom prst="rect">
            <a:avLst/>
          </a:prstGeom>
        </p:spPr>
      </p:pic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661657" y="10325738"/>
            <a:ext cx="239536" cy="1365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/>
          <a:lstStyle>
            <a:lvl1pPr>
              <a:defRPr sz="21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9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B3C6223-64A3-E84D-A27C-F26B3F695F74}" type="slidenum">
              <a:rPr lang="fr-FR" sz="1400" b="1">
                <a:solidFill>
                  <a:schemeClr val="bg1"/>
                </a:solidFill>
                <a:latin typeface="Arial"/>
                <a:cs typeface="Arial"/>
              </a:rPr>
              <a:pPr/>
              <a:t>4</a:t>
            </a:fld>
            <a:endParaRPr lang="fr-FR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45832" y="1739187"/>
            <a:ext cx="6869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dirty="0"/>
              <a:t>Le lundi 29, les résidents ont eu le plaisir de partager un petit-déjeuner gourmand, composé de viennoiseries, de fruits frais et de boissons chaudes. Un moment convivial apprécié de tous pour bien commencer la journée.</a:t>
            </a:r>
            <a:endParaRPr lang="fr-FR" dirty="0">
              <a:latin typeface="Arial"/>
              <a:cs typeface="Arial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7106" y="236068"/>
            <a:ext cx="1279145" cy="474425"/>
          </a:xfrm>
          <a:prstGeom prst="rect">
            <a:avLst/>
          </a:prstGeom>
        </p:spPr>
      </p:pic>
      <p:grpSp>
        <p:nvGrpSpPr>
          <p:cNvPr id="26" name="Grouper 25"/>
          <p:cNvGrpSpPr>
            <a:grpSpLocks noChangeAspect="1"/>
          </p:cNvGrpSpPr>
          <p:nvPr/>
        </p:nvGrpSpPr>
        <p:grpSpPr>
          <a:xfrm>
            <a:off x="146635" y="839828"/>
            <a:ext cx="854737" cy="831566"/>
            <a:chOff x="4764278" y="116651"/>
            <a:chExt cx="2725304" cy="2651424"/>
          </a:xfrm>
        </p:grpSpPr>
        <p:sp>
          <p:nvSpPr>
            <p:cNvPr id="28" name="Rectangle 27"/>
            <p:cNvSpPr/>
            <p:nvPr/>
          </p:nvSpPr>
          <p:spPr>
            <a:xfrm>
              <a:off x="4825805" y="213339"/>
              <a:ext cx="2598623" cy="2471752"/>
            </a:xfrm>
            <a:prstGeom prst="rect">
              <a:avLst/>
            </a:prstGeom>
            <a:solidFill>
              <a:srgbClr val="614E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8" name="Image 37" descr="domusVi_fondempreinte_blanc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64278" y="116651"/>
              <a:ext cx="2725304" cy="26514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" name="Rectangle 16"/>
          <p:cNvSpPr txBox="1">
            <a:spLocks noChangeArrowheads="1"/>
          </p:cNvSpPr>
          <p:nvPr/>
        </p:nvSpPr>
        <p:spPr>
          <a:xfrm>
            <a:off x="361425" y="1011090"/>
            <a:ext cx="6840000" cy="467999"/>
          </a:xfrm>
          <a:prstGeom prst="rect">
            <a:avLst/>
          </a:prstGeom>
          <a:solidFill>
            <a:srgbClr val="604E48"/>
          </a:solidFill>
        </p:spPr>
        <p:txBody>
          <a:bodyPr vert="horz" lIns="18000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fr-FR" sz="2200" dirty="0" smtClean="0">
                <a:solidFill>
                  <a:srgbClr val="FFFFFF"/>
                </a:solidFill>
              </a:rPr>
              <a:t>Petit déjeuner oriental </a:t>
            </a:r>
            <a:endParaRPr lang="fr-FR" sz="2200" dirty="0">
              <a:solidFill>
                <a:srgbClr val="FFFFFF"/>
              </a:solidFill>
            </a:endParaRP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B45EF19C-EDD8-43C9-A11D-624F19C322FE}"/>
              </a:ext>
            </a:extLst>
          </p:cNvPr>
          <p:cNvSpPr txBox="1">
            <a:spLocks/>
          </p:cNvSpPr>
          <p:nvPr/>
        </p:nvSpPr>
        <p:spPr>
          <a:xfrm>
            <a:off x="397818" y="291593"/>
            <a:ext cx="5309867" cy="70433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0" tIns="46800" rIns="0" bIns="4680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400" b="1" kern="120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algn="l" defTabSz="457200" rtl="0" eaLnBrk="1" latinLnBrk="0" hangingPunct="1">
              <a:defRPr sz="1800" kern="1200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fr-FR" dirty="0"/>
              <a:t>Journal interne de la Résidence les Terrasse de la Scarpe</a:t>
            </a:r>
            <a:endParaRPr lang="fr-FR" b="0" dirty="0"/>
          </a:p>
          <a:p>
            <a:pPr algn="l"/>
            <a:r>
              <a:rPr lang="fr-FR" dirty="0"/>
              <a:t>Septembre 2025</a:t>
            </a:r>
            <a:endParaRPr lang="fr-FR" dirty="0">
              <a:solidFill>
                <a:srgbClr val="755E56"/>
              </a:solidFill>
            </a:endParaRPr>
          </a:p>
          <a:p>
            <a:pPr algn="l"/>
            <a:endParaRPr lang="fr-FR" sz="1050" dirty="0">
              <a:solidFill>
                <a:srgbClr val="755E56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2" y="3211606"/>
            <a:ext cx="2808971" cy="374529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"/>
          <a:stretch/>
        </p:blipFill>
        <p:spPr>
          <a:xfrm>
            <a:off x="3993031" y="3217480"/>
            <a:ext cx="2884451" cy="34639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18" y="7341759"/>
            <a:ext cx="2904998" cy="249151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7"/>
          <a:stretch/>
        </p:blipFill>
        <p:spPr>
          <a:xfrm>
            <a:off x="4354329" y="6956901"/>
            <a:ext cx="2477459" cy="283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6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r 25"/>
          <p:cNvGrpSpPr>
            <a:grpSpLocks noChangeAspect="1"/>
          </p:cNvGrpSpPr>
          <p:nvPr/>
        </p:nvGrpSpPr>
        <p:grpSpPr>
          <a:xfrm>
            <a:off x="146635" y="839828"/>
            <a:ext cx="854737" cy="831566"/>
            <a:chOff x="4764278" y="116651"/>
            <a:chExt cx="2725304" cy="2651424"/>
          </a:xfrm>
        </p:grpSpPr>
        <p:sp>
          <p:nvSpPr>
            <p:cNvPr id="7" name="Rectangle 6"/>
            <p:cNvSpPr/>
            <p:nvPr/>
          </p:nvSpPr>
          <p:spPr>
            <a:xfrm>
              <a:off x="4825805" y="213339"/>
              <a:ext cx="2598623" cy="2471752"/>
            </a:xfrm>
            <a:prstGeom prst="rect">
              <a:avLst/>
            </a:prstGeom>
            <a:solidFill>
              <a:srgbClr val="614E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7" descr="domusVi_fondempreinte_blanc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64278" y="116651"/>
              <a:ext cx="2725304" cy="26514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843" y="543162"/>
            <a:ext cx="5070157" cy="397459"/>
          </a:xfrm>
        </p:spPr>
        <p:txBody>
          <a:bodyPr>
            <a:noAutofit/>
          </a:bodyPr>
          <a:lstStyle/>
          <a:p>
            <a:pPr algn="l"/>
            <a:r>
              <a:rPr lang="fr-FR" sz="1400" dirty="0">
                <a:solidFill>
                  <a:srgbClr val="C00000"/>
                </a:solidFill>
              </a:rPr>
              <a:t>Journal interne de la Résidence les Terrasse de la Scarpe</a:t>
            </a:r>
            <a:r>
              <a:rPr lang="fr-FR" sz="1400" b="0" dirty="0">
                <a:solidFill>
                  <a:srgbClr val="C00000"/>
                </a:solidFill>
              </a:rPr>
              <a:t/>
            </a:r>
            <a:br>
              <a:rPr lang="fr-FR" sz="1400" b="0" dirty="0">
                <a:solidFill>
                  <a:srgbClr val="C00000"/>
                </a:solidFill>
              </a:rPr>
            </a:br>
            <a:r>
              <a:rPr lang="fr-FR" sz="1400" dirty="0">
                <a:solidFill>
                  <a:srgbClr val="C00000"/>
                </a:solidFill>
              </a:rPr>
              <a:t>Septembre 2025</a:t>
            </a:r>
            <a:br>
              <a:rPr lang="fr-FR" sz="1400" dirty="0">
                <a:solidFill>
                  <a:srgbClr val="C00000"/>
                </a:solidFill>
              </a:rPr>
            </a:br>
            <a:r>
              <a:rPr lang="fr-FR" sz="1400" dirty="0">
                <a:solidFill>
                  <a:srgbClr val="C00000"/>
                </a:solidFill>
              </a:rPr>
              <a:t/>
            </a:r>
            <a:br>
              <a:rPr lang="fr-FR" sz="1400" dirty="0">
                <a:solidFill>
                  <a:srgbClr val="C00000"/>
                </a:solidFill>
              </a:rPr>
            </a:b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9686" y="1645367"/>
            <a:ext cx="6806565" cy="8012900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 smtClean="0"/>
              <a:t>Dans cette édition nous allons </a:t>
            </a:r>
            <a:r>
              <a:rPr lang="fr-FR" dirty="0"/>
              <a:t>vous présenter </a:t>
            </a:r>
            <a:br>
              <a:rPr lang="fr-FR" dirty="0"/>
            </a:br>
            <a:r>
              <a:rPr lang="fr-FR" dirty="0"/>
              <a:t>Emilie </a:t>
            </a:r>
            <a:r>
              <a:rPr lang="fr-FR" dirty="0" err="1" smtClean="0"/>
              <a:t>Mattheeuws</a:t>
            </a:r>
            <a:r>
              <a:rPr lang="fr-FR" dirty="0" smtClean="0"/>
              <a:t>, la responsable hébergement</a:t>
            </a:r>
          </a:p>
          <a:p>
            <a:r>
              <a:rPr lang="fr-FR" dirty="0" smtClean="0"/>
              <a:t>de l’établissement que vous connaissez </a:t>
            </a:r>
          </a:p>
          <a:p>
            <a:r>
              <a:rPr lang="fr-FR" dirty="0" smtClean="0"/>
              <a:t>certainement déjà !</a:t>
            </a:r>
          </a:p>
          <a:p>
            <a:endParaRPr lang="fr-FR" dirty="0" smtClean="0"/>
          </a:p>
          <a:p>
            <a:r>
              <a:rPr lang="fr-FR" u="sng" dirty="0" smtClean="0"/>
              <a:t>Voici une partie de ses </a:t>
            </a:r>
            <a:r>
              <a:rPr lang="fr-FR" u="sng" dirty="0"/>
              <a:t>missions</a:t>
            </a:r>
            <a:r>
              <a:rPr lang="fr-FR" sz="1800" dirty="0"/>
              <a:t>: </a:t>
            </a:r>
            <a:endParaRPr lang="fr-FR" sz="1800" dirty="0" smtClean="0"/>
          </a:p>
          <a:p>
            <a:r>
              <a:rPr lang="fr-FR" dirty="0" smtClean="0"/>
              <a:t>La </a:t>
            </a:r>
            <a:r>
              <a:rPr lang="fr-FR" dirty="0"/>
              <a:t>principale mission du responsable hébergement en EHPAD est d’assurer la qualité de vie, le confort et le bien-être des résidents, tout en garantissant la bonne organisation et la coordination des services hôteliers et logistiques de l’établissement.</a:t>
            </a:r>
          </a:p>
          <a:p>
            <a:endParaRPr lang="fr-FR" sz="1800" dirty="0" smtClean="0"/>
          </a:p>
          <a:p>
            <a:endParaRPr lang="fr-FR" sz="1800" dirty="0"/>
          </a:p>
          <a:p>
            <a:r>
              <a:rPr lang="fr-FR" sz="1800" dirty="0"/>
              <a:t>- Superviser le fonctionnement hôtelier et logistique</a:t>
            </a:r>
            <a:endParaRPr lang="fr-FR" sz="1800" dirty="0" smtClean="0"/>
          </a:p>
          <a:p>
            <a:r>
              <a:rPr lang="fr-FR" sz="1800" dirty="0"/>
              <a:t>- Garantir le confort et la satisfaction des résidents</a:t>
            </a:r>
            <a:endParaRPr lang="fr-FR" sz="1800" dirty="0" smtClean="0"/>
          </a:p>
          <a:p>
            <a:r>
              <a:rPr lang="fr-FR" sz="1800" dirty="0"/>
              <a:t>- Contribuer au projet </a:t>
            </a:r>
            <a:r>
              <a:rPr lang="fr-FR" sz="1800" dirty="0" smtClean="0"/>
              <a:t>d’établissement</a:t>
            </a:r>
          </a:p>
          <a:p>
            <a:r>
              <a:rPr lang="fr-FR" sz="1800" dirty="0"/>
              <a:t>- Assurer la sécurité et la conformité</a:t>
            </a:r>
            <a:endParaRPr lang="fr-FR" sz="18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800" dirty="0" smtClean="0"/>
              <a:t>Autrement </a:t>
            </a:r>
            <a:r>
              <a:rPr lang="fr-FR" sz="1800" dirty="0"/>
              <a:t>dit, </a:t>
            </a:r>
            <a:r>
              <a:rPr lang="fr-FR" sz="1800" dirty="0" smtClean="0"/>
              <a:t>elle </a:t>
            </a:r>
            <a:r>
              <a:rPr lang="fr-FR" sz="1800" dirty="0"/>
              <a:t>veille à ce que le cadre de vie soit agréable, propre, sûr et adapté aux besoins des personnes âgées </a:t>
            </a:r>
            <a:r>
              <a:rPr lang="fr-FR" sz="1800" dirty="0" smtClean="0"/>
              <a:t>accueillies,</a:t>
            </a:r>
            <a:endParaRPr lang="fr-FR" sz="1800" dirty="0"/>
          </a:p>
          <a:p>
            <a:endParaRPr lang="fr-FR" sz="16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7106" y="236068"/>
            <a:ext cx="1279145" cy="474425"/>
          </a:xfrm>
          <a:prstGeom prst="rect">
            <a:avLst/>
          </a:prstGeom>
        </p:spPr>
      </p:pic>
      <p:sp>
        <p:nvSpPr>
          <p:cNvPr id="5" name="Rectangle 16"/>
          <p:cNvSpPr txBox="1">
            <a:spLocks noChangeArrowheads="1"/>
          </p:cNvSpPr>
          <p:nvPr/>
        </p:nvSpPr>
        <p:spPr>
          <a:xfrm>
            <a:off x="361425" y="1011090"/>
            <a:ext cx="6840000" cy="467999"/>
          </a:xfrm>
          <a:prstGeom prst="rect">
            <a:avLst/>
          </a:prstGeom>
          <a:solidFill>
            <a:srgbClr val="604E48"/>
          </a:solidFill>
        </p:spPr>
        <p:txBody>
          <a:bodyPr vert="horz" lIns="18000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fr-FR" sz="1800" dirty="0" smtClean="0">
                <a:solidFill>
                  <a:srgbClr val="FFFFFF"/>
                </a:solidFill>
              </a:rPr>
              <a:t>Présentation de la </a:t>
            </a:r>
            <a:r>
              <a:rPr lang="fr-FR" sz="1800" dirty="0" smtClean="0">
                <a:solidFill>
                  <a:srgbClr val="FFFFFF"/>
                </a:solidFill>
              </a:rPr>
              <a:t>responsable hébergement et vie sociale </a:t>
            </a:r>
            <a:r>
              <a:rPr lang="fr-FR" sz="1800" dirty="0" smtClean="0">
                <a:solidFill>
                  <a:srgbClr val="FFFFFF"/>
                </a:solidFill>
              </a:rPr>
              <a:t>  </a:t>
            </a:r>
            <a:endParaRPr lang="fr-FR" sz="1800" dirty="0">
              <a:solidFill>
                <a:srgbClr val="FFFFFF"/>
              </a:solidFill>
            </a:endParaRPr>
          </a:p>
        </p:txBody>
      </p:sp>
      <p:pic>
        <p:nvPicPr>
          <p:cNvPr id="9" name="Image 8" descr="domusVi_fondempreinte_rouge_transparent copie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1563" y="10231918"/>
            <a:ext cx="379725" cy="373260"/>
          </a:xfrm>
          <a:prstGeom prst="rect">
            <a:avLst/>
          </a:prstGeom>
        </p:spPr>
      </p:pic>
      <p:sp>
        <p:nvSpPr>
          <p:cNvPr id="11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661657" y="10325738"/>
            <a:ext cx="239536" cy="1365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/>
          <a:lstStyle>
            <a:lvl1pPr>
              <a:defRPr sz="21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9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B3C6223-64A3-E84D-A27C-F26B3F695F74}" type="slidenum">
              <a:rPr lang="fr-FR" sz="1400" b="1">
                <a:solidFill>
                  <a:schemeClr val="bg1"/>
                </a:solidFill>
                <a:latin typeface="Arial"/>
                <a:cs typeface="Arial"/>
              </a:rPr>
              <a:pPr/>
              <a:t>5</a:t>
            </a:fld>
            <a:endParaRPr lang="fr-FR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0" t="63458" r="55037" b="17374"/>
          <a:stretch/>
        </p:blipFill>
        <p:spPr>
          <a:xfrm rot="5400000">
            <a:off x="5800063" y="2089299"/>
            <a:ext cx="1775637" cy="144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75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 descr="domusVi_fondempreinte_rouge_transparent copi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1563" y="10231918"/>
            <a:ext cx="379725" cy="373260"/>
          </a:xfrm>
          <a:prstGeom prst="rect">
            <a:avLst/>
          </a:prstGeom>
        </p:spPr>
      </p:pic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661657" y="10325738"/>
            <a:ext cx="239536" cy="1365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/>
          <a:lstStyle>
            <a:lvl1pPr>
              <a:defRPr sz="21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9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B3C6223-64A3-E84D-A27C-F26B3F695F74}" type="slidenum">
              <a:rPr lang="fr-FR" sz="1400" b="1">
                <a:solidFill>
                  <a:schemeClr val="bg1"/>
                </a:solidFill>
                <a:latin typeface="Arial"/>
                <a:cs typeface="Arial"/>
              </a:rPr>
              <a:pPr/>
              <a:t>6</a:t>
            </a:fld>
            <a:endParaRPr lang="fr-FR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7106" y="236068"/>
            <a:ext cx="1279145" cy="474425"/>
          </a:xfrm>
          <a:prstGeom prst="rect">
            <a:avLst/>
          </a:prstGeom>
        </p:spPr>
      </p:pic>
      <p:sp>
        <p:nvSpPr>
          <p:cNvPr id="34" name="Rectangle 16"/>
          <p:cNvSpPr txBox="1">
            <a:spLocks noChangeArrowheads="1"/>
          </p:cNvSpPr>
          <p:nvPr/>
        </p:nvSpPr>
        <p:spPr>
          <a:xfrm>
            <a:off x="361424" y="1711964"/>
            <a:ext cx="6840000" cy="467999"/>
          </a:xfrm>
          <a:prstGeom prst="rect">
            <a:avLst/>
          </a:prstGeom>
          <a:solidFill>
            <a:srgbClr val="C50B34"/>
          </a:solidFill>
        </p:spPr>
        <p:txBody>
          <a:bodyPr vert="horz" lIns="18000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200" b="1" dirty="0">
                <a:solidFill>
                  <a:schemeClr val="bg1"/>
                </a:solidFill>
                <a:latin typeface="Arial"/>
                <a:cs typeface="Arial"/>
              </a:rPr>
              <a:t>À noter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59999" y="2233072"/>
            <a:ext cx="6702101" cy="8456161"/>
          </a:xfrm>
          <a:prstGeom prst="rect">
            <a:avLst/>
          </a:prstGeom>
          <a:noFill/>
        </p:spPr>
        <p:txBody>
          <a:bodyPr wrap="square" lIns="180000" rIns="180000" rtlCol="0">
            <a:spAutoFit/>
          </a:bodyPr>
          <a:lstStyle/>
          <a:p>
            <a:pPr marL="0" lvl="4">
              <a:spcAft>
                <a:spcPts val="300"/>
              </a:spcAft>
              <a:buClr>
                <a:schemeClr val="accent1"/>
              </a:buClr>
            </a:pPr>
            <a:r>
              <a:rPr lang="fr-FR" b="1" dirty="0">
                <a:solidFill>
                  <a:srgbClr val="C50B34"/>
                </a:solidFill>
                <a:latin typeface="Arial"/>
                <a:ea typeface="ＭＳ Ｐゴシック" charset="0"/>
                <a:cs typeface="Arial"/>
              </a:rPr>
              <a:t>Vous informez sur les évènements à </a:t>
            </a:r>
            <a:r>
              <a:rPr lang="fr-FR" b="1" dirty="0" smtClean="0">
                <a:solidFill>
                  <a:srgbClr val="C50B34"/>
                </a:solidFill>
                <a:latin typeface="Arial"/>
                <a:ea typeface="ＭＳ Ｐゴシック" charset="0"/>
                <a:cs typeface="Arial"/>
              </a:rPr>
              <a:t>venir : </a:t>
            </a:r>
          </a:p>
          <a:p>
            <a:pPr marL="0" lvl="4">
              <a:spcAft>
                <a:spcPts val="300"/>
              </a:spcAft>
              <a:buClr>
                <a:schemeClr val="accent1"/>
              </a:buClr>
            </a:pPr>
            <a:endParaRPr lang="fr-FR" sz="2000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  <a:p>
            <a:pPr marL="0" lvl="4">
              <a:spcAft>
                <a:spcPts val="300"/>
              </a:spcAft>
              <a:buClr>
                <a:schemeClr val="accent1"/>
              </a:buClr>
            </a:pPr>
            <a:r>
              <a:rPr lang="fr-FR" b="1" u="sng" dirty="0">
                <a:solidFill>
                  <a:srgbClr val="C50B34"/>
                </a:solidFill>
                <a:latin typeface="Arial"/>
                <a:ea typeface="ＭＳ Ｐゴシック" charset="0"/>
                <a:cs typeface="Arial"/>
              </a:rPr>
              <a:t>ANIMATIONS</a:t>
            </a:r>
          </a:p>
          <a:p>
            <a:pPr marL="0" lvl="4">
              <a:spcAft>
                <a:spcPts val="300"/>
              </a:spcAft>
              <a:buClr>
                <a:schemeClr val="accent1"/>
              </a:buClr>
            </a:pPr>
            <a:r>
              <a:rPr lang="fr-FR" sz="2000" b="1" u="sng" dirty="0" smtClean="0">
                <a:latin typeface="Arial"/>
                <a:ea typeface="ＭＳ Ｐゴシック" charset="0"/>
                <a:cs typeface="Arial"/>
              </a:rPr>
              <a:t>Anniversaire du mois</a:t>
            </a:r>
          </a:p>
          <a:p>
            <a:pPr marL="0" lvl="4">
              <a:spcAft>
                <a:spcPts val="300"/>
              </a:spcAft>
              <a:buClr>
                <a:schemeClr val="accent1"/>
              </a:buClr>
            </a:pPr>
            <a:r>
              <a:rPr lang="fr-FR" sz="2000" dirty="0">
                <a:latin typeface="Arial"/>
                <a:ea typeface="ＭＳ Ｐゴシック" charset="0"/>
                <a:cs typeface="Arial"/>
              </a:rPr>
              <a:t>Le Lundi 06 </a:t>
            </a:r>
            <a:r>
              <a:rPr lang="fr-FR" sz="2000" dirty="0" smtClean="0">
                <a:latin typeface="Arial"/>
                <a:ea typeface="ＭＳ Ｐゴシック" charset="0"/>
                <a:cs typeface="Arial"/>
              </a:rPr>
              <a:t>Octobre à 15h00</a:t>
            </a:r>
          </a:p>
          <a:p>
            <a:pPr marL="0" lvl="4">
              <a:spcAft>
                <a:spcPts val="300"/>
              </a:spcAft>
              <a:buClr>
                <a:schemeClr val="accent1"/>
              </a:buClr>
            </a:pPr>
            <a:endParaRPr lang="fr-FR" sz="2000" dirty="0">
              <a:latin typeface="Arial"/>
              <a:ea typeface="ＭＳ Ｐゴシック" charset="0"/>
              <a:cs typeface="Arial"/>
            </a:endParaRPr>
          </a:p>
          <a:p>
            <a:pPr marL="0" lvl="4">
              <a:spcAft>
                <a:spcPts val="300"/>
              </a:spcAft>
              <a:buClr>
                <a:schemeClr val="accent1"/>
              </a:buClr>
            </a:pPr>
            <a:r>
              <a:rPr lang="fr-FR" sz="2000" b="1" u="sng" dirty="0" smtClean="0">
                <a:latin typeface="Arial"/>
                <a:ea typeface="ＭＳ Ｐゴシック" charset="0"/>
                <a:cs typeface="Arial"/>
              </a:rPr>
              <a:t>Sortie Nausicaa</a:t>
            </a:r>
            <a:r>
              <a:rPr lang="fr-FR" sz="2000" b="1" dirty="0">
                <a:latin typeface="Arial"/>
                <a:ea typeface="ＭＳ Ｐゴシック" charset="0"/>
                <a:cs typeface="Arial"/>
              </a:rPr>
              <a:t/>
            </a:r>
            <a:br>
              <a:rPr lang="fr-FR" sz="2000" b="1" dirty="0">
                <a:latin typeface="Arial"/>
                <a:ea typeface="ＭＳ Ｐゴシック" charset="0"/>
                <a:cs typeface="Arial"/>
              </a:rPr>
            </a:br>
            <a:r>
              <a:rPr lang="fr-FR" sz="2000" b="0" dirty="0">
                <a:latin typeface="Arial"/>
                <a:ea typeface="ＭＳ Ｐゴシック" charset="0"/>
                <a:cs typeface="Arial"/>
              </a:rPr>
              <a:t>Le </a:t>
            </a:r>
            <a:r>
              <a:rPr lang="fr-FR" sz="2000" b="0" dirty="0" smtClean="0">
                <a:latin typeface="Arial"/>
                <a:ea typeface="ＭＳ Ｐゴシック" charset="0"/>
                <a:cs typeface="Arial"/>
              </a:rPr>
              <a:t>mercredi 08 octobre, départ </a:t>
            </a:r>
            <a:r>
              <a:rPr lang="fr-FR" b="0" dirty="0" smtClean="0">
                <a:latin typeface="Arial"/>
                <a:ea typeface="ＭＳ Ｐゴシック" charset="0"/>
                <a:cs typeface="Arial"/>
              </a:rPr>
              <a:t>11h00 </a:t>
            </a:r>
            <a:r>
              <a:rPr lang="fr-FR" b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fr-FR" b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</a:br>
            <a:endParaRPr lang="fr-FR" b="0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  <a:p>
            <a:pPr marL="0" lvl="1">
              <a:spcAft>
                <a:spcPts val="300"/>
              </a:spcAft>
            </a:pPr>
            <a:r>
              <a:rPr lang="fr-FR" b="1" u="sng" dirty="0" smtClean="0">
                <a:solidFill>
                  <a:srgbClr val="000000"/>
                </a:solidFill>
                <a:latin typeface="Arial"/>
                <a:cs typeface="Arial"/>
              </a:rPr>
              <a:t>Sortie à la Manufacture de Roubaix </a:t>
            </a:r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fr-FR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Le jeudi 09 Octobre, départ 13h15</a:t>
            </a:r>
          </a:p>
          <a:p>
            <a:pPr marL="0" lvl="1">
              <a:spcAft>
                <a:spcPts val="300"/>
              </a:spcAft>
            </a:pPr>
            <a:endParaRPr lang="fr-FR" u="sng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>
              <a:spcAft>
                <a:spcPts val="300"/>
              </a:spcAft>
            </a:pPr>
            <a:r>
              <a:rPr lang="fr-FR" b="1" u="sng" dirty="0">
                <a:solidFill>
                  <a:srgbClr val="000000"/>
                </a:solidFill>
                <a:latin typeface="Arial"/>
                <a:cs typeface="Arial"/>
              </a:rPr>
              <a:t>Messe</a:t>
            </a:r>
          </a:p>
          <a:p>
            <a:pPr marL="0" lvl="1">
              <a:spcAft>
                <a:spcPts val="30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Le jeudi 09 Octobre à 15h30 au deuxième étage</a:t>
            </a:r>
          </a:p>
          <a:p>
            <a:pPr marL="0" lvl="1">
              <a:spcAft>
                <a:spcPts val="300"/>
              </a:spcAft>
            </a:pPr>
            <a:endParaRPr lang="fr-FR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>
              <a:spcAft>
                <a:spcPts val="300"/>
              </a:spcAft>
            </a:pPr>
            <a:r>
              <a:rPr lang="fr-FR" b="1" u="sng" dirty="0" smtClean="0">
                <a:solidFill>
                  <a:srgbClr val="000000"/>
                </a:solidFill>
                <a:latin typeface="Arial"/>
                <a:cs typeface="Arial"/>
              </a:rPr>
              <a:t>Chorale la « </a:t>
            </a:r>
            <a:r>
              <a:rPr lang="fr-FR" b="1" u="sng" dirty="0" err="1" smtClean="0">
                <a:solidFill>
                  <a:srgbClr val="000000"/>
                </a:solidFill>
                <a:latin typeface="Arial"/>
                <a:cs typeface="Arial"/>
              </a:rPr>
              <a:t>Cantarelle</a:t>
            </a:r>
            <a:r>
              <a:rPr lang="fr-FR" b="1" u="sng" dirty="0" smtClean="0">
                <a:solidFill>
                  <a:srgbClr val="000000"/>
                </a:solidFill>
                <a:latin typeface="Arial"/>
                <a:cs typeface="Arial"/>
              </a:rPr>
              <a:t> »</a:t>
            </a:r>
            <a:endParaRPr lang="fr-FR" b="1" u="sng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>
              <a:spcAft>
                <a:spcPts val="30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Le samedi </a:t>
            </a:r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11 Octobre à 16h00 </a:t>
            </a:r>
            <a:endParaRPr lang="fr-FR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>
              <a:spcAft>
                <a:spcPts val="300"/>
              </a:spcAft>
            </a:pPr>
            <a:endParaRPr lang="fr-FR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>
              <a:spcAft>
                <a:spcPts val="300"/>
              </a:spcAft>
            </a:pPr>
            <a:r>
              <a:rPr lang="fr-FR" b="1" u="sng" dirty="0">
                <a:solidFill>
                  <a:srgbClr val="000000"/>
                </a:solidFill>
                <a:latin typeface="Arial"/>
                <a:cs typeface="Arial"/>
              </a:rPr>
              <a:t>Quizz</a:t>
            </a:r>
            <a:r>
              <a:rPr lang="fr-FR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0" lvl="1">
              <a:spcAft>
                <a:spcPts val="30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Le 20 Octobre à 14h00, salle des fêtes de Courchelettes </a:t>
            </a:r>
            <a:endParaRPr lang="fr-FR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>
              <a:spcAft>
                <a:spcPts val="300"/>
              </a:spcAft>
            </a:pPr>
            <a:endParaRPr lang="fr-FR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>
              <a:spcAft>
                <a:spcPts val="300"/>
              </a:spcAft>
            </a:pPr>
            <a:r>
              <a:rPr lang="fr-FR" b="1" u="sng" dirty="0">
                <a:solidFill>
                  <a:srgbClr val="C50B34"/>
                </a:solidFill>
                <a:latin typeface="Arial"/>
                <a:ea typeface="ＭＳ Ｐゴシック" charset="0"/>
                <a:cs typeface="Arial"/>
              </a:rPr>
              <a:t>RESTAURATION</a:t>
            </a:r>
            <a:r>
              <a:rPr lang="fr-FR" b="1" dirty="0">
                <a:solidFill>
                  <a:srgbClr val="C50B34"/>
                </a:solidFill>
                <a:latin typeface="Arial"/>
                <a:ea typeface="ＭＳ Ｐゴシック" charset="0"/>
                <a:cs typeface="Arial"/>
              </a:rPr>
              <a:t> </a:t>
            </a:r>
          </a:p>
          <a:p>
            <a:pPr marL="0" lvl="1">
              <a:spcAft>
                <a:spcPts val="300"/>
              </a:spcAft>
            </a:pPr>
            <a:r>
              <a:rPr lang="fr-FR" b="1" u="sng" dirty="0">
                <a:solidFill>
                  <a:srgbClr val="000000"/>
                </a:solidFill>
                <a:latin typeface="Arial"/>
                <a:cs typeface="Arial"/>
              </a:rPr>
              <a:t>Repas à thème</a:t>
            </a:r>
          </a:p>
          <a:p>
            <a:pPr marL="0" lvl="1">
              <a:spcAft>
                <a:spcPts val="30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Le lundi 13 Octobre sur « Octobre rose »</a:t>
            </a:r>
            <a:endParaRPr lang="fr-FR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>
              <a:spcAft>
                <a:spcPts val="300"/>
              </a:spcAft>
            </a:pPr>
            <a:endParaRPr lang="fr-FR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>
              <a:spcAft>
                <a:spcPts val="300"/>
              </a:spcAft>
            </a:pPr>
            <a:endParaRPr lang="fr-FR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>
              <a:spcAft>
                <a:spcPts val="300"/>
              </a:spcAft>
            </a:pPr>
            <a:endParaRPr lang="fr-FR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1" name="Grouper 20"/>
          <p:cNvGrpSpPr>
            <a:grpSpLocks noChangeAspect="1"/>
          </p:cNvGrpSpPr>
          <p:nvPr/>
        </p:nvGrpSpPr>
        <p:grpSpPr>
          <a:xfrm>
            <a:off x="146635" y="839828"/>
            <a:ext cx="854737" cy="831566"/>
            <a:chOff x="4764278" y="116651"/>
            <a:chExt cx="2725304" cy="2651424"/>
          </a:xfrm>
        </p:grpSpPr>
        <p:sp>
          <p:nvSpPr>
            <p:cNvPr id="22" name="Rectangle 21"/>
            <p:cNvSpPr/>
            <p:nvPr/>
          </p:nvSpPr>
          <p:spPr>
            <a:xfrm>
              <a:off x="4825805" y="213339"/>
              <a:ext cx="2598623" cy="2471752"/>
            </a:xfrm>
            <a:prstGeom prst="rect">
              <a:avLst/>
            </a:prstGeom>
            <a:solidFill>
              <a:srgbClr val="614E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 descr="domusVi_fondempreinte_blanc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64278" y="116651"/>
              <a:ext cx="2725304" cy="26514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Rectangle 16"/>
          <p:cNvSpPr txBox="1">
            <a:spLocks noChangeArrowheads="1"/>
          </p:cNvSpPr>
          <p:nvPr/>
        </p:nvSpPr>
        <p:spPr>
          <a:xfrm>
            <a:off x="361425" y="1011090"/>
            <a:ext cx="6840000" cy="467999"/>
          </a:xfrm>
          <a:prstGeom prst="rect">
            <a:avLst/>
          </a:prstGeom>
          <a:solidFill>
            <a:srgbClr val="604E48"/>
          </a:solidFill>
        </p:spPr>
        <p:txBody>
          <a:bodyPr vert="horz" lIns="18000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fr-FR" sz="2200">
                <a:solidFill>
                  <a:schemeClr val="bg1"/>
                </a:solidFill>
              </a:rPr>
              <a:t>Actualités</a:t>
            </a:r>
            <a:endParaRPr lang="fr-FR" sz="2200" dirty="0">
              <a:solidFill>
                <a:schemeClr val="bg1"/>
              </a:solidFill>
            </a:endParaRPr>
          </a:p>
        </p:txBody>
      </p:sp>
      <p:pic>
        <p:nvPicPr>
          <p:cNvPr id="20" name="Image 19" descr="noun_790131_cc.png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175" y="1711964"/>
            <a:ext cx="434925" cy="432000"/>
          </a:xfrm>
          <a:prstGeom prst="rect">
            <a:avLst/>
          </a:prstGeom>
        </p:spPr>
      </p:pic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B6043E4F-9480-488C-8B66-8C530E40A90E}"/>
              </a:ext>
            </a:extLst>
          </p:cNvPr>
          <p:cNvSpPr txBox="1">
            <a:spLocks/>
          </p:cNvSpPr>
          <p:nvPr/>
        </p:nvSpPr>
        <p:spPr>
          <a:xfrm>
            <a:off x="281060" y="163840"/>
            <a:ext cx="5566046" cy="70433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0" tIns="46800" rIns="0" bIns="4680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400" b="1" kern="120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algn="l" defTabSz="457200" rtl="0" eaLnBrk="1" latinLnBrk="0" hangingPunct="1">
              <a:defRPr sz="1800" kern="1200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fr-FR" dirty="0"/>
              <a:t>Journal interne de la Résidence les Terrasse de la Scarpe</a:t>
            </a:r>
            <a:endParaRPr lang="fr-FR" b="0" dirty="0"/>
          </a:p>
          <a:p>
            <a:pPr algn="l"/>
            <a:r>
              <a:rPr lang="fr-FR" dirty="0" smtClean="0"/>
              <a:t>Septembre 2025</a:t>
            </a:r>
            <a:endParaRPr lang="fr-FR" sz="1800" dirty="0">
              <a:solidFill>
                <a:srgbClr val="755E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8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 descr="domusVi_fondempreinte_rouge_transparent copi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1563" y="10231918"/>
            <a:ext cx="379725" cy="373260"/>
          </a:xfrm>
          <a:prstGeom prst="rect">
            <a:avLst/>
          </a:prstGeom>
        </p:spPr>
      </p:pic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661657" y="10325738"/>
            <a:ext cx="239536" cy="1365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/>
          <a:lstStyle>
            <a:lvl1pPr>
              <a:defRPr sz="21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9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B3C6223-64A3-E84D-A27C-F26B3F695F74}" type="slidenum">
              <a:rPr lang="fr-FR" sz="1400" b="1">
                <a:solidFill>
                  <a:schemeClr val="bg1"/>
                </a:solidFill>
                <a:latin typeface="Arial"/>
                <a:cs typeface="Arial"/>
              </a:rPr>
              <a:pPr/>
              <a:t>7</a:t>
            </a:fld>
            <a:endParaRPr lang="fr-FR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7106" y="236068"/>
            <a:ext cx="1279145" cy="474425"/>
          </a:xfrm>
          <a:prstGeom prst="rect">
            <a:avLst/>
          </a:prstGeom>
        </p:spPr>
      </p:pic>
      <p:sp>
        <p:nvSpPr>
          <p:cNvPr id="50" name="Rectangle 16"/>
          <p:cNvSpPr txBox="1">
            <a:spLocks noChangeArrowheads="1"/>
          </p:cNvSpPr>
          <p:nvPr/>
        </p:nvSpPr>
        <p:spPr>
          <a:xfrm>
            <a:off x="361425" y="5261488"/>
            <a:ext cx="6840000" cy="467999"/>
          </a:xfrm>
          <a:prstGeom prst="rect">
            <a:avLst/>
          </a:prstGeom>
          <a:solidFill>
            <a:srgbClr val="C50B34"/>
          </a:solidFill>
        </p:spPr>
        <p:txBody>
          <a:bodyPr vert="horz" lIns="18000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200" b="1" dirty="0">
                <a:solidFill>
                  <a:schemeClr val="bg1"/>
                </a:solidFill>
                <a:latin typeface="Arial"/>
                <a:cs typeface="Arial"/>
              </a:rPr>
              <a:t>Anniversaires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399525" y="5913555"/>
            <a:ext cx="4985275" cy="3718967"/>
          </a:xfrm>
          <a:prstGeom prst="rect">
            <a:avLst/>
          </a:prstGeom>
          <a:noFill/>
        </p:spPr>
        <p:txBody>
          <a:bodyPr wrap="square" lIns="180000" rIns="180000" rtlCol="0">
            <a:spAutoFit/>
          </a:bodyPr>
          <a:lstStyle/>
          <a:p>
            <a:pPr marL="0" lvl="1">
              <a:spcAft>
                <a:spcPts val="500"/>
              </a:spcAft>
            </a:pPr>
            <a:r>
              <a:rPr lang="fr-FR" sz="1400" u="sng" dirty="0">
                <a:solidFill>
                  <a:srgbClr val="52423C"/>
                </a:solidFill>
                <a:latin typeface="Arial"/>
                <a:cs typeface="Arial"/>
              </a:rPr>
              <a:t>Le mois prochain, nous fêterons l’anniversaire de  </a:t>
            </a:r>
            <a:r>
              <a:rPr lang="fr-FR" sz="1400" u="sng" dirty="0" smtClean="0">
                <a:solidFill>
                  <a:srgbClr val="52423C"/>
                </a:solidFill>
                <a:latin typeface="Arial"/>
                <a:cs typeface="Arial"/>
              </a:rPr>
              <a:t>:</a:t>
            </a:r>
          </a:p>
          <a:p>
            <a:pPr marL="0" lvl="1">
              <a:spcAft>
                <a:spcPts val="500"/>
              </a:spcAft>
            </a:pPr>
            <a:endParaRPr lang="fr-FR" b="1" dirty="0">
              <a:solidFill>
                <a:srgbClr val="52423C"/>
              </a:solidFill>
              <a:latin typeface="Arial"/>
              <a:cs typeface="Arial"/>
            </a:endParaRPr>
          </a:p>
          <a:p>
            <a:pPr marL="0" lvl="1" algn="ctr">
              <a:spcAft>
                <a:spcPts val="500"/>
              </a:spcAft>
            </a:pPr>
            <a:r>
              <a:rPr lang="fr-FR" b="1" dirty="0" smtClean="0">
                <a:solidFill>
                  <a:srgbClr val="52423C"/>
                </a:solidFill>
                <a:latin typeface="Arial"/>
                <a:cs typeface="Arial"/>
              </a:rPr>
              <a:t>Mme </a:t>
            </a:r>
            <a:r>
              <a:rPr lang="fr-FR" b="1" dirty="0" err="1" smtClean="0">
                <a:solidFill>
                  <a:srgbClr val="52423C"/>
                </a:solidFill>
                <a:latin typeface="Arial"/>
                <a:cs typeface="Arial"/>
              </a:rPr>
              <a:t>Jankowiak</a:t>
            </a:r>
            <a:r>
              <a:rPr lang="fr-FR" b="1" dirty="0" smtClean="0">
                <a:solidFill>
                  <a:srgbClr val="52423C"/>
                </a:solidFill>
                <a:latin typeface="Arial"/>
                <a:cs typeface="Arial"/>
              </a:rPr>
              <a:t> Laura le 07/10</a:t>
            </a:r>
          </a:p>
          <a:p>
            <a:pPr marL="0" lvl="1" algn="ctr">
              <a:spcAft>
                <a:spcPts val="500"/>
              </a:spcAft>
            </a:pPr>
            <a:endParaRPr lang="fr-FR" b="1" dirty="0" smtClean="0">
              <a:solidFill>
                <a:srgbClr val="52423C"/>
              </a:solidFill>
              <a:latin typeface="Arial"/>
              <a:cs typeface="Arial"/>
            </a:endParaRPr>
          </a:p>
          <a:p>
            <a:pPr marL="0" lvl="1" algn="ctr">
              <a:spcAft>
                <a:spcPts val="500"/>
              </a:spcAft>
            </a:pPr>
            <a:r>
              <a:rPr lang="fr-FR" b="1" dirty="0" smtClean="0">
                <a:solidFill>
                  <a:srgbClr val="52423C"/>
                </a:solidFill>
                <a:latin typeface="Arial"/>
                <a:cs typeface="Arial"/>
              </a:rPr>
              <a:t>Mme </a:t>
            </a:r>
            <a:r>
              <a:rPr lang="fr-FR" b="1" dirty="0" err="1" smtClean="0">
                <a:solidFill>
                  <a:srgbClr val="52423C"/>
                </a:solidFill>
                <a:latin typeface="Arial"/>
                <a:cs typeface="Arial"/>
              </a:rPr>
              <a:t>Dezandre</a:t>
            </a:r>
            <a:r>
              <a:rPr lang="fr-FR" b="1" dirty="0" smtClean="0">
                <a:solidFill>
                  <a:srgbClr val="52423C"/>
                </a:solidFill>
                <a:latin typeface="Arial"/>
                <a:cs typeface="Arial"/>
              </a:rPr>
              <a:t> jacqueline le 09/10</a:t>
            </a:r>
          </a:p>
          <a:p>
            <a:pPr marL="0" lvl="1" algn="ctr">
              <a:spcAft>
                <a:spcPts val="500"/>
              </a:spcAft>
            </a:pPr>
            <a:endParaRPr lang="fr-FR" b="1" dirty="0" smtClean="0">
              <a:solidFill>
                <a:srgbClr val="52423C"/>
              </a:solidFill>
              <a:latin typeface="Arial"/>
              <a:cs typeface="Arial"/>
            </a:endParaRPr>
          </a:p>
          <a:p>
            <a:pPr marL="0" lvl="1" algn="ctr">
              <a:spcAft>
                <a:spcPts val="500"/>
              </a:spcAft>
            </a:pPr>
            <a:r>
              <a:rPr lang="fr-FR" b="1" dirty="0" smtClean="0">
                <a:solidFill>
                  <a:srgbClr val="52423C"/>
                </a:solidFill>
                <a:latin typeface="Arial"/>
                <a:cs typeface="Arial"/>
              </a:rPr>
              <a:t>Mr Barbier Raymond le 11/10</a:t>
            </a:r>
          </a:p>
          <a:p>
            <a:pPr marL="0" lvl="1" algn="ctr">
              <a:spcAft>
                <a:spcPts val="500"/>
              </a:spcAft>
            </a:pPr>
            <a:endParaRPr lang="fr-FR" b="1" dirty="0" smtClean="0">
              <a:solidFill>
                <a:srgbClr val="52423C"/>
              </a:solidFill>
              <a:latin typeface="Arial"/>
              <a:cs typeface="Arial"/>
            </a:endParaRPr>
          </a:p>
          <a:p>
            <a:pPr marL="0" lvl="1" algn="ctr">
              <a:spcAft>
                <a:spcPts val="500"/>
              </a:spcAft>
            </a:pPr>
            <a:r>
              <a:rPr lang="fr-FR" b="1" dirty="0" smtClean="0">
                <a:solidFill>
                  <a:srgbClr val="52423C"/>
                </a:solidFill>
                <a:latin typeface="Arial"/>
                <a:cs typeface="Arial"/>
              </a:rPr>
              <a:t>Mr </a:t>
            </a:r>
            <a:r>
              <a:rPr lang="fr-FR" b="1" dirty="0" err="1" smtClean="0">
                <a:solidFill>
                  <a:srgbClr val="52423C"/>
                </a:solidFill>
                <a:latin typeface="Arial"/>
                <a:cs typeface="Arial"/>
              </a:rPr>
              <a:t>Thery</a:t>
            </a:r>
            <a:r>
              <a:rPr lang="fr-FR" b="1" dirty="0" smtClean="0">
                <a:solidFill>
                  <a:srgbClr val="52423C"/>
                </a:solidFill>
                <a:latin typeface="Arial"/>
                <a:cs typeface="Arial"/>
              </a:rPr>
              <a:t> Michel le 29/10</a:t>
            </a:r>
          </a:p>
          <a:p>
            <a:pPr marL="0" lvl="1" algn="ctr">
              <a:spcAft>
                <a:spcPts val="500"/>
              </a:spcAft>
            </a:pPr>
            <a:endParaRPr lang="fr-FR" b="1" dirty="0" smtClean="0">
              <a:solidFill>
                <a:srgbClr val="52423C"/>
              </a:solidFill>
              <a:latin typeface="Arial"/>
              <a:cs typeface="Arial"/>
            </a:endParaRPr>
          </a:p>
          <a:p>
            <a:pPr marL="0" lvl="1" algn="ctr">
              <a:spcAft>
                <a:spcPts val="500"/>
              </a:spcAft>
            </a:pPr>
            <a:r>
              <a:rPr lang="fr-FR" b="1" dirty="0" smtClean="0">
                <a:solidFill>
                  <a:srgbClr val="52423C"/>
                </a:solidFill>
                <a:latin typeface="Arial"/>
                <a:cs typeface="Arial"/>
              </a:rPr>
              <a:t> Mme Tison Anne le 30/10</a:t>
            </a:r>
            <a:endParaRPr lang="fr-FR" b="1" dirty="0">
              <a:solidFill>
                <a:srgbClr val="52423C"/>
              </a:solidFill>
              <a:latin typeface="Arial"/>
              <a:cs typeface="Arial"/>
            </a:endParaRPr>
          </a:p>
        </p:txBody>
      </p:sp>
      <p:sp>
        <p:nvSpPr>
          <p:cNvPr id="69" name="ZoneTexte 68"/>
          <p:cNvSpPr txBox="1">
            <a:spLocks noChangeAspect="1"/>
          </p:cNvSpPr>
          <p:nvPr/>
        </p:nvSpPr>
        <p:spPr>
          <a:xfrm>
            <a:off x="3888633" y="7423202"/>
            <a:ext cx="158288" cy="279180"/>
          </a:xfrm>
          <a:prstGeom prst="rect">
            <a:avLst/>
          </a:prstGeom>
          <a:noFill/>
        </p:spPr>
        <p:txBody>
          <a:bodyPr wrap="none" lIns="36000" tIns="46800" rIns="36000" bIns="46800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71" name="ZoneTexte 70"/>
          <p:cNvSpPr txBox="1">
            <a:spLocks noChangeAspect="1"/>
          </p:cNvSpPr>
          <p:nvPr/>
        </p:nvSpPr>
        <p:spPr>
          <a:xfrm>
            <a:off x="7043137" y="7423202"/>
            <a:ext cx="158288" cy="279180"/>
          </a:xfrm>
          <a:prstGeom prst="rect">
            <a:avLst/>
          </a:prstGeom>
          <a:noFill/>
          <a:ln>
            <a:noFill/>
          </a:ln>
        </p:spPr>
        <p:txBody>
          <a:bodyPr wrap="none" lIns="36000" tIns="46800" rIns="36000" bIns="46800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74" name="ZoneTexte 73"/>
          <p:cNvSpPr txBox="1">
            <a:spLocks noChangeAspect="1"/>
          </p:cNvSpPr>
          <p:nvPr/>
        </p:nvSpPr>
        <p:spPr>
          <a:xfrm>
            <a:off x="7036725" y="9257558"/>
            <a:ext cx="171112" cy="279180"/>
          </a:xfrm>
          <a:prstGeom prst="rect">
            <a:avLst/>
          </a:prstGeom>
          <a:noFill/>
          <a:ln>
            <a:noFill/>
          </a:ln>
        </p:spPr>
        <p:txBody>
          <a:bodyPr wrap="none" lIns="36000" tIns="46800" rIns="36000" bIns="46800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85" name="Rectangle 16"/>
          <p:cNvSpPr txBox="1">
            <a:spLocks noChangeArrowheads="1"/>
          </p:cNvSpPr>
          <p:nvPr/>
        </p:nvSpPr>
        <p:spPr>
          <a:xfrm>
            <a:off x="361425" y="1011090"/>
            <a:ext cx="3300232" cy="467999"/>
          </a:xfrm>
          <a:prstGeom prst="rect">
            <a:avLst/>
          </a:prstGeom>
          <a:solidFill>
            <a:srgbClr val="C50B34"/>
          </a:solidFill>
        </p:spPr>
        <p:txBody>
          <a:bodyPr vert="horz" lIns="18000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200" b="1" dirty="0">
                <a:solidFill>
                  <a:schemeClr val="bg1"/>
                </a:solidFill>
                <a:latin typeface="Arial"/>
                <a:cs typeface="Arial"/>
              </a:rPr>
              <a:t>Arrivées 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361425" y="1663157"/>
            <a:ext cx="3300232" cy="2811026"/>
          </a:xfrm>
          <a:prstGeom prst="rect">
            <a:avLst/>
          </a:prstGeom>
          <a:noFill/>
        </p:spPr>
        <p:txBody>
          <a:bodyPr wrap="square" lIns="180000" rIns="180000" rtlCol="0">
            <a:spAutoFit/>
          </a:bodyPr>
          <a:lstStyle/>
          <a:p>
            <a:pPr marL="0" lvl="1">
              <a:spcAft>
                <a:spcPts val="500"/>
              </a:spcAft>
            </a:pPr>
            <a:r>
              <a:rPr lang="fr-FR" sz="1600" dirty="0">
                <a:solidFill>
                  <a:srgbClr val="52423C"/>
                </a:solidFill>
                <a:latin typeface="Arial"/>
                <a:cs typeface="Arial"/>
              </a:rPr>
              <a:t>Nous souhaitons la bienvenue à nos nouveaux résidents :</a:t>
            </a:r>
          </a:p>
          <a:p>
            <a:pPr marL="0" lvl="1">
              <a:spcAft>
                <a:spcPts val="500"/>
              </a:spcAft>
            </a:pPr>
            <a:r>
              <a:rPr lang="fr-FR" sz="1600" b="1" dirty="0" smtClean="0">
                <a:latin typeface="Arial"/>
                <a:cs typeface="Arial"/>
              </a:rPr>
              <a:t>Mr Barbotin Jean-Pierre </a:t>
            </a:r>
            <a:r>
              <a:rPr lang="fr-FR" sz="1600" dirty="0" smtClean="0">
                <a:latin typeface="Arial"/>
                <a:cs typeface="Arial"/>
              </a:rPr>
              <a:t>chambre 29</a:t>
            </a:r>
          </a:p>
          <a:p>
            <a:pPr marL="0" lvl="1">
              <a:spcAft>
                <a:spcPts val="500"/>
              </a:spcAft>
            </a:pPr>
            <a:r>
              <a:rPr lang="fr-FR" sz="1600" b="1" dirty="0" smtClean="0">
                <a:latin typeface="Arial"/>
                <a:cs typeface="Arial"/>
              </a:rPr>
              <a:t>Mr Duchatelle Jacques </a:t>
            </a:r>
            <a:r>
              <a:rPr lang="fr-FR" sz="1600" dirty="0" smtClean="0">
                <a:latin typeface="Arial"/>
                <a:cs typeface="Arial"/>
              </a:rPr>
              <a:t>chambre 121</a:t>
            </a:r>
          </a:p>
          <a:p>
            <a:pPr marL="0" lvl="1">
              <a:spcAft>
                <a:spcPts val="500"/>
              </a:spcAft>
            </a:pPr>
            <a:r>
              <a:rPr lang="fr-FR" sz="1600" b="1" dirty="0" smtClean="0">
                <a:latin typeface="Arial"/>
                <a:cs typeface="Arial"/>
              </a:rPr>
              <a:t>Mme Viseur Claudie                   </a:t>
            </a:r>
            <a:r>
              <a:rPr lang="fr-FR" sz="1600" dirty="0" smtClean="0">
                <a:latin typeface="Arial"/>
                <a:cs typeface="Arial"/>
              </a:rPr>
              <a:t>chambre 201</a:t>
            </a:r>
          </a:p>
          <a:p>
            <a:pPr marL="0" lvl="1">
              <a:spcAft>
                <a:spcPts val="500"/>
              </a:spcAft>
            </a:pPr>
            <a:r>
              <a:rPr lang="fr-FR" sz="1600" b="1" dirty="0" smtClean="0">
                <a:latin typeface="Arial"/>
                <a:cs typeface="Arial"/>
              </a:rPr>
              <a:t>Mme </a:t>
            </a:r>
            <a:r>
              <a:rPr lang="fr-FR" sz="1600" b="1" dirty="0" err="1" smtClean="0">
                <a:latin typeface="Arial"/>
                <a:cs typeface="Arial"/>
              </a:rPr>
              <a:t>Obry</a:t>
            </a:r>
            <a:r>
              <a:rPr lang="fr-FR" sz="1600" b="1" dirty="0" smtClean="0">
                <a:latin typeface="Arial"/>
                <a:cs typeface="Arial"/>
              </a:rPr>
              <a:t> jeanne                     </a:t>
            </a:r>
            <a:r>
              <a:rPr lang="fr-FR" sz="1600" dirty="0" smtClean="0">
                <a:latin typeface="Arial"/>
                <a:cs typeface="Arial"/>
              </a:rPr>
              <a:t>chambre 206</a:t>
            </a:r>
            <a:endParaRPr lang="fr-FR" sz="1600" dirty="0">
              <a:latin typeface="Arial"/>
              <a:cs typeface="Arial"/>
            </a:endParaRPr>
          </a:p>
        </p:txBody>
      </p:sp>
      <p:sp>
        <p:nvSpPr>
          <p:cNvPr id="89" name="ZoneTexte 88"/>
          <p:cNvSpPr txBox="1">
            <a:spLocks noChangeAspect="1"/>
          </p:cNvSpPr>
          <p:nvPr/>
        </p:nvSpPr>
        <p:spPr>
          <a:xfrm>
            <a:off x="1493130" y="4064954"/>
            <a:ext cx="158288" cy="279180"/>
          </a:xfrm>
          <a:prstGeom prst="rect">
            <a:avLst/>
          </a:prstGeom>
          <a:noFill/>
        </p:spPr>
        <p:txBody>
          <a:bodyPr wrap="none" lIns="36000" tIns="46800" rIns="36000" bIns="46800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90" name="ZoneTexte 89"/>
          <p:cNvSpPr txBox="1">
            <a:spLocks noChangeAspect="1"/>
          </p:cNvSpPr>
          <p:nvPr/>
        </p:nvSpPr>
        <p:spPr>
          <a:xfrm>
            <a:off x="2709845" y="4064954"/>
            <a:ext cx="158288" cy="279180"/>
          </a:xfrm>
          <a:prstGeom prst="rect">
            <a:avLst/>
          </a:prstGeom>
          <a:noFill/>
          <a:ln>
            <a:noFill/>
          </a:ln>
        </p:spPr>
        <p:txBody>
          <a:bodyPr wrap="none" lIns="36000" tIns="46800" rIns="36000" bIns="46800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91" name="Rectangle 16"/>
          <p:cNvSpPr txBox="1">
            <a:spLocks noChangeArrowheads="1"/>
          </p:cNvSpPr>
          <p:nvPr/>
        </p:nvSpPr>
        <p:spPr>
          <a:xfrm>
            <a:off x="3889425" y="1011090"/>
            <a:ext cx="3312000" cy="467999"/>
          </a:xfrm>
          <a:prstGeom prst="rect">
            <a:avLst/>
          </a:prstGeom>
          <a:solidFill>
            <a:srgbClr val="C50B34"/>
          </a:solidFill>
        </p:spPr>
        <p:txBody>
          <a:bodyPr vert="horz" lIns="18000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200" b="1" dirty="0">
                <a:solidFill>
                  <a:schemeClr val="bg1"/>
                </a:solidFill>
                <a:latin typeface="Arial"/>
                <a:cs typeface="Arial"/>
              </a:rPr>
              <a:t>Départs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3889426" y="1663157"/>
            <a:ext cx="3440703" cy="2654573"/>
          </a:xfrm>
          <a:prstGeom prst="rect">
            <a:avLst/>
          </a:prstGeom>
          <a:noFill/>
        </p:spPr>
        <p:txBody>
          <a:bodyPr wrap="square" lIns="180000" rIns="180000" rtlCol="0">
            <a:spAutoFit/>
          </a:bodyPr>
          <a:lstStyle/>
          <a:p>
            <a:r>
              <a:rPr lang="fr-FR" sz="1600" dirty="0">
                <a:solidFill>
                  <a:srgbClr val="52423C"/>
                </a:solidFill>
                <a:latin typeface="Arial"/>
                <a:cs typeface="Arial"/>
              </a:rPr>
              <a:t>Nous avons une pensée pour les</a:t>
            </a:r>
          </a:p>
          <a:p>
            <a:r>
              <a:rPr lang="fr-FR" sz="1600" dirty="0">
                <a:solidFill>
                  <a:srgbClr val="52423C"/>
                </a:solidFill>
                <a:latin typeface="Arial"/>
                <a:cs typeface="Arial"/>
              </a:rPr>
              <a:t>personnes qui ont quitté la</a:t>
            </a:r>
          </a:p>
          <a:p>
            <a:r>
              <a:rPr lang="fr-FR" sz="1600" dirty="0">
                <a:solidFill>
                  <a:srgbClr val="52423C"/>
                </a:solidFill>
                <a:latin typeface="Arial"/>
                <a:cs typeface="Arial"/>
              </a:rPr>
              <a:t>résidence :</a:t>
            </a:r>
          </a:p>
          <a:p>
            <a:endParaRPr lang="fr-FR" sz="1400" dirty="0" smtClean="0">
              <a:latin typeface="Arial"/>
              <a:cs typeface="Arial"/>
            </a:endParaRPr>
          </a:p>
          <a:p>
            <a:pPr marL="0" lvl="1">
              <a:spcAft>
                <a:spcPts val="500"/>
              </a:spcAft>
            </a:pPr>
            <a:r>
              <a:rPr lang="fr-FR" sz="1600" b="1" dirty="0" smtClean="0">
                <a:latin typeface="Arial"/>
                <a:cs typeface="Arial"/>
              </a:rPr>
              <a:t>Mme </a:t>
            </a:r>
            <a:r>
              <a:rPr lang="fr-FR" sz="1600" b="1" dirty="0" err="1" smtClean="0">
                <a:latin typeface="Arial"/>
                <a:cs typeface="Arial"/>
              </a:rPr>
              <a:t>Kordus</a:t>
            </a:r>
            <a:r>
              <a:rPr lang="fr-FR" sz="1600" b="1" dirty="0" smtClean="0">
                <a:latin typeface="Arial"/>
                <a:cs typeface="Arial"/>
              </a:rPr>
              <a:t> Johanna </a:t>
            </a:r>
            <a:r>
              <a:rPr lang="fr-FR" sz="1600" b="1" dirty="0">
                <a:latin typeface="Arial"/>
                <a:cs typeface="Arial"/>
              </a:rPr>
              <a:t/>
            </a:r>
            <a:br>
              <a:rPr lang="fr-FR" sz="1600" b="1" dirty="0">
                <a:latin typeface="Arial"/>
                <a:cs typeface="Arial"/>
              </a:rPr>
            </a:br>
            <a:endParaRPr lang="fr-FR" sz="1600" b="1" dirty="0">
              <a:latin typeface="Arial"/>
              <a:cs typeface="Arial"/>
            </a:endParaRPr>
          </a:p>
          <a:p>
            <a:pPr marL="0" lvl="1">
              <a:spcAft>
                <a:spcPts val="500"/>
              </a:spcAft>
            </a:pPr>
            <a:r>
              <a:rPr lang="fr-FR" sz="1600" b="1" dirty="0">
                <a:latin typeface="Arial"/>
                <a:cs typeface="Arial"/>
              </a:rPr>
              <a:t>Mme </a:t>
            </a:r>
            <a:r>
              <a:rPr lang="fr-FR" sz="1600" b="1" dirty="0" err="1" smtClean="0">
                <a:latin typeface="Arial"/>
                <a:cs typeface="Arial"/>
              </a:rPr>
              <a:t>Lancry</a:t>
            </a:r>
            <a:r>
              <a:rPr lang="fr-FR" sz="1600" b="1" dirty="0" smtClean="0">
                <a:latin typeface="Arial"/>
                <a:cs typeface="Arial"/>
              </a:rPr>
              <a:t> </a:t>
            </a:r>
            <a:r>
              <a:rPr lang="fr-FR" sz="1600" b="1" dirty="0" err="1" smtClean="0">
                <a:latin typeface="Arial"/>
                <a:cs typeface="Arial"/>
              </a:rPr>
              <a:t>Michele</a:t>
            </a:r>
            <a:r>
              <a:rPr lang="fr-FR" sz="1600" b="1" dirty="0" smtClean="0">
                <a:latin typeface="Arial"/>
                <a:cs typeface="Arial"/>
              </a:rPr>
              <a:t> </a:t>
            </a:r>
          </a:p>
          <a:p>
            <a:pPr marL="0" lvl="1">
              <a:spcAft>
                <a:spcPts val="500"/>
              </a:spcAft>
            </a:pPr>
            <a:endParaRPr lang="fr-FR" sz="1600" b="1" dirty="0" smtClean="0">
              <a:latin typeface="Arial"/>
              <a:cs typeface="Arial"/>
            </a:endParaRPr>
          </a:p>
          <a:p>
            <a:pPr marL="0" lvl="1">
              <a:spcAft>
                <a:spcPts val="500"/>
              </a:spcAft>
            </a:pPr>
            <a:r>
              <a:rPr lang="fr-FR" sz="1600" b="1" dirty="0" smtClean="0">
                <a:latin typeface="Arial"/>
                <a:cs typeface="Arial"/>
              </a:rPr>
              <a:t>Mr Merlin Jean</a:t>
            </a:r>
            <a:r>
              <a:rPr lang="fr-FR" sz="1200" b="1" dirty="0">
                <a:latin typeface="Arial"/>
                <a:cs typeface="Arial"/>
              </a:rPr>
              <a:t/>
            </a:r>
            <a:br>
              <a:rPr lang="fr-FR" sz="1200" b="1" dirty="0">
                <a:latin typeface="Arial"/>
                <a:cs typeface="Arial"/>
              </a:rPr>
            </a:br>
            <a:endParaRPr lang="fr-FR" sz="1200" dirty="0">
              <a:latin typeface="Arial"/>
              <a:cs typeface="Arial"/>
            </a:endParaRPr>
          </a:p>
        </p:txBody>
      </p:sp>
      <p:pic>
        <p:nvPicPr>
          <p:cNvPr id="44" name="Image 43" descr="noun_2259_cc.png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475508" y="1007325"/>
            <a:ext cx="697095" cy="432000"/>
          </a:xfrm>
          <a:prstGeom prst="rect">
            <a:avLst/>
          </a:prstGeom>
        </p:spPr>
      </p:pic>
      <p:pic>
        <p:nvPicPr>
          <p:cNvPr id="45" name="Image 44" descr="noun_753163_cc.png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2775" y="1038201"/>
            <a:ext cx="482326" cy="414000"/>
          </a:xfrm>
          <a:prstGeom prst="rect">
            <a:avLst/>
          </a:prstGeom>
        </p:spPr>
      </p:pic>
      <p:pic>
        <p:nvPicPr>
          <p:cNvPr id="46" name="Image 45" descr="noun_698923_cc.png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4550" y="5272827"/>
            <a:ext cx="650609" cy="432000"/>
          </a:xfrm>
          <a:prstGeom prst="rect">
            <a:avLst/>
          </a:prstGeom>
        </p:spPr>
      </p:pic>
      <p:sp>
        <p:nvSpPr>
          <p:cNvPr id="40" name="Espace réservé du pied de page 4">
            <a:extLst>
              <a:ext uri="{FF2B5EF4-FFF2-40B4-BE49-F238E27FC236}">
                <a16:creationId xmlns:a16="http://schemas.microsoft.com/office/drawing/2014/main" id="{803BD029-5842-41EB-B363-0A3611F2DB29}"/>
              </a:ext>
            </a:extLst>
          </p:cNvPr>
          <p:cNvSpPr txBox="1">
            <a:spLocks/>
          </p:cNvSpPr>
          <p:nvPr/>
        </p:nvSpPr>
        <p:spPr>
          <a:xfrm>
            <a:off x="361425" y="344823"/>
            <a:ext cx="5309867" cy="70433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0" tIns="46800" rIns="0" bIns="4680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400" b="1" kern="120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algn="l" defTabSz="457200" rtl="0" eaLnBrk="1" latinLnBrk="0" hangingPunct="1">
              <a:defRPr sz="1800" kern="1200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fr-FR" dirty="0"/>
              <a:t>Journal interne de la Résidence les Terrasse de la Scarpe</a:t>
            </a:r>
            <a:endParaRPr lang="fr-FR" b="0" dirty="0"/>
          </a:p>
          <a:p>
            <a:pPr algn="l"/>
            <a:r>
              <a:rPr lang="fr-FR" dirty="0"/>
              <a:t>Septembre 2025</a:t>
            </a:r>
            <a:endParaRPr lang="fr-FR" dirty="0">
              <a:solidFill>
                <a:srgbClr val="755E56"/>
              </a:solidFill>
            </a:endParaRPr>
          </a:p>
          <a:p>
            <a:pPr algn="l"/>
            <a:endParaRPr lang="fr-FR" dirty="0">
              <a:solidFill>
                <a:srgbClr val="755E56"/>
              </a:solidFill>
            </a:endParaRPr>
          </a:p>
        </p:txBody>
      </p:sp>
      <p:pic>
        <p:nvPicPr>
          <p:cNvPr id="1026" name="Picture 2" descr="24Pcs Ballon Anniversaire Happy Birthday Ballon Multicolore en Latex Joyeux  Anniversaire Décoration pour Fille Garçon avec Ruban : Amazon.fr: Cuisine  ...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" t="2541" r="9361"/>
          <a:stretch/>
        </p:blipFill>
        <p:spPr bwMode="auto">
          <a:xfrm>
            <a:off x="4777350" y="6541392"/>
            <a:ext cx="2552780" cy="299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31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6"/>
          <p:cNvSpPr txBox="1">
            <a:spLocks noChangeArrowheads="1"/>
          </p:cNvSpPr>
          <p:nvPr/>
        </p:nvSpPr>
        <p:spPr>
          <a:xfrm>
            <a:off x="360000" y="1800244"/>
            <a:ext cx="6734133" cy="672145"/>
          </a:xfrm>
          <a:prstGeom prst="rect">
            <a:avLst/>
          </a:prstGeom>
          <a:solidFill>
            <a:srgbClr val="C50B34"/>
          </a:solidFill>
        </p:spPr>
        <p:txBody>
          <a:bodyPr vert="horz" lIns="18000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900" b="1" dirty="0">
                <a:solidFill>
                  <a:schemeClr val="bg1"/>
                </a:solidFill>
                <a:latin typeface="Arial"/>
                <a:cs typeface="Arial"/>
              </a:rPr>
              <a:t>Bon à </a:t>
            </a:r>
            <a:r>
              <a:rPr lang="fr-FR" sz="1900" b="1" dirty="0" smtClean="0">
                <a:solidFill>
                  <a:schemeClr val="bg1"/>
                </a:solidFill>
                <a:latin typeface="Arial"/>
                <a:cs typeface="Arial"/>
              </a:rPr>
              <a:t>savoir</a:t>
            </a:r>
            <a:endParaRPr lang="fr-FR" sz="1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23" name="Grouper 22"/>
          <p:cNvGrpSpPr>
            <a:grpSpLocks noChangeAspect="1"/>
          </p:cNvGrpSpPr>
          <p:nvPr/>
        </p:nvGrpSpPr>
        <p:grpSpPr>
          <a:xfrm>
            <a:off x="349661" y="835259"/>
            <a:ext cx="854737" cy="831566"/>
            <a:chOff x="4764278" y="116651"/>
            <a:chExt cx="2725304" cy="2651424"/>
          </a:xfrm>
        </p:grpSpPr>
        <p:sp>
          <p:nvSpPr>
            <p:cNvPr id="25" name="Rectangle 24"/>
            <p:cNvSpPr/>
            <p:nvPr/>
          </p:nvSpPr>
          <p:spPr>
            <a:xfrm>
              <a:off x="4825805" y="213339"/>
              <a:ext cx="2598623" cy="2471752"/>
            </a:xfrm>
            <a:prstGeom prst="rect">
              <a:avLst/>
            </a:prstGeom>
            <a:solidFill>
              <a:srgbClr val="614E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Image 25" descr="domusVi_fondempreinte_blanc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64278" y="116651"/>
              <a:ext cx="2725304" cy="26514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" name="Image 36" descr="domusVi_fondempreinte_rouge_transparent copie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1563" y="10231918"/>
            <a:ext cx="379725" cy="373260"/>
          </a:xfrm>
          <a:prstGeom prst="rect">
            <a:avLst/>
          </a:prstGeom>
        </p:spPr>
      </p:pic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661657" y="10325738"/>
            <a:ext cx="239536" cy="1365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/>
          <a:lstStyle>
            <a:lvl1pPr>
              <a:defRPr sz="21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9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B3C6223-64A3-E84D-A27C-F26B3F695F74}" type="slidenum">
              <a:rPr lang="fr-FR" sz="1400" b="1">
                <a:solidFill>
                  <a:schemeClr val="bg1"/>
                </a:solidFill>
                <a:latin typeface="Arial"/>
                <a:cs typeface="Arial"/>
              </a:rPr>
              <a:pPr/>
              <a:t>8</a:t>
            </a:fld>
            <a:endParaRPr lang="fr-FR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7106" y="236068"/>
            <a:ext cx="1279145" cy="474425"/>
          </a:xfrm>
          <a:prstGeom prst="rect">
            <a:avLst/>
          </a:prstGeom>
        </p:spPr>
      </p:pic>
      <p:sp>
        <p:nvSpPr>
          <p:cNvPr id="29" name="Rectangle 16"/>
          <p:cNvSpPr>
            <a:spLocks noGrp="1" noChangeArrowheads="1"/>
          </p:cNvSpPr>
          <p:nvPr>
            <p:ph type="title"/>
          </p:nvPr>
        </p:nvSpPr>
        <p:spPr>
          <a:xfrm>
            <a:off x="944380" y="913036"/>
            <a:ext cx="6257045" cy="566053"/>
          </a:xfrm>
          <a:solidFill>
            <a:srgbClr val="604E48"/>
          </a:solidFill>
        </p:spPr>
        <p:txBody>
          <a:bodyPr lIns="180000" anchor="ctr">
            <a:noAutofit/>
          </a:bodyPr>
          <a:lstStyle/>
          <a:p>
            <a:pPr algn="l" eaLnBrk="1" hangingPunct="1"/>
            <a:r>
              <a:rPr lang="fr-FR" sz="2200" dirty="0">
                <a:solidFill>
                  <a:schemeClr val="bg1"/>
                </a:solidFill>
              </a:rPr>
              <a:t>A la résidence</a:t>
            </a:r>
            <a:endParaRPr lang="fr-FR" sz="2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Image 1" descr="pencil-160872_960_720.png"/>
          <p:cNvPicPr>
            <a:picLocks noChangeAspect="1"/>
          </p:cNvPicPr>
          <p:nvPr/>
        </p:nvPicPr>
        <p:blipFill>
          <a:blip r:embed="rId5" cstate="email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407" y="4867983"/>
            <a:ext cx="446280" cy="44628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49661" y="2458260"/>
            <a:ext cx="6744472" cy="7808711"/>
          </a:xfrm>
          <a:prstGeom prst="rect">
            <a:avLst/>
          </a:prstGeom>
          <a:solidFill>
            <a:srgbClr val="C50B34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29547" y="2865345"/>
            <a:ext cx="6431321" cy="3754874"/>
          </a:xfrm>
          <a:prstGeom prst="rect">
            <a:avLst/>
          </a:prstGeom>
          <a:noFill/>
        </p:spPr>
        <p:txBody>
          <a:bodyPr wrap="square" lIns="180000" rIns="180000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Coiffeur:</a:t>
            </a:r>
            <a:endParaRPr lang="fr-FR" dirty="0">
              <a:solidFill>
                <a:srgbClr val="C00000"/>
              </a:solidFill>
            </a:endParaRPr>
          </a:p>
          <a:p>
            <a:r>
              <a:rPr lang="fr-FR" b="1" dirty="0"/>
              <a:t>Jenni '</a:t>
            </a:r>
            <a:r>
              <a:rPr lang="fr-FR" b="1" dirty="0" err="1"/>
              <a:t>hair</a:t>
            </a:r>
            <a:r>
              <a:rPr lang="fr-FR" b="1" dirty="0"/>
              <a:t>: </a:t>
            </a:r>
            <a:r>
              <a:rPr lang="fr-FR" i="1" dirty="0"/>
              <a:t>Le jeudi de 9h à 17h</a:t>
            </a:r>
            <a:endParaRPr lang="fr-FR" dirty="0"/>
          </a:p>
          <a:p>
            <a:r>
              <a:rPr lang="fr-FR" b="1" i="1" dirty="0" smtClean="0"/>
              <a:t>0618335067</a:t>
            </a:r>
            <a:endParaRPr lang="fr-FR" b="1" i="1" dirty="0"/>
          </a:p>
          <a:p>
            <a:endParaRPr lang="fr-FR" dirty="0"/>
          </a:p>
          <a:p>
            <a:r>
              <a:rPr lang="fr-FR" b="1" dirty="0">
                <a:solidFill>
                  <a:srgbClr val="C00000"/>
                </a:solidFill>
              </a:rPr>
              <a:t>Pédicure:</a:t>
            </a:r>
            <a:endParaRPr lang="fr-FR" dirty="0">
              <a:solidFill>
                <a:srgbClr val="C00000"/>
              </a:solidFill>
            </a:endParaRPr>
          </a:p>
          <a:p>
            <a:r>
              <a:rPr lang="fr-FR" b="1" dirty="0"/>
              <a:t>Mme HENNING </a:t>
            </a:r>
            <a:r>
              <a:rPr lang="fr-FR" b="1" dirty="0" smtClean="0"/>
              <a:t>Virginie  </a:t>
            </a:r>
          </a:p>
          <a:p>
            <a:endParaRPr lang="fr-FR" b="1" dirty="0"/>
          </a:p>
          <a:p>
            <a:r>
              <a:rPr lang="fr-FR" b="1" dirty="0" err="1" smtClean="0">
                <a:solidFill>
                  <a:srgbClr val="C00000"/>
                </a:solidFill>
              </a:rPr>
              <a:t>FamilyVi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fr-FR" b="1" dirty="0" smtClean="0"/>
              <a:t>Publication des activités et évènements dans l’établissement</a:t>
            </a:r>
          </a:p>
          <a:p>
            <a:endParaRPr lang="fr-FR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endParaRPr lang="fr-FR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 algn="ctr">
              <a:spcAft>
                <a:spcPts val="50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2000" b="1" u="sng" dirty="0">
                <a:solidFill>
                  <a:srgbClr val="000000"/>
                </a:solidFill>
                <a:latin typeface="Arial"/>
                <a:cs typeface="Arial"/>
              </a:rPr>
              <a:t>Prenez rendez-vous auprès </a:t>
            </a:r>
            <a:r>
              <a:rPr lang="fr-FR" sz="2000" b="1" u="sng" dirty="0" smtClean="0">
                <a:solidFill>
                  <a:srgbClr val="000000"/>
                </a:solidFill>
                <a:latin typeface="Arial"/>
                <a:cs typeface="Arial"/>
              </a:rPr>
              <a:t>de  l’accueil ou à l’infirmerie  </a:t>
            </a:r>
            <a:endParaRPr lang="fr-FR" sz="1600" b="1" u="sng" dirty="0">
              <a:latin typeface="Arial"/>
              <a:cs typeface="Arial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49661" y="6665552"/>
            <a:ext cx="6431321" cy="2987997"/>
          </a:xfrm>
          <a:prstGeom prst="rect">
            <a:avLst/>
          </a:prstGeom>
          <a:noFill/>
        </p:spPr>
        <p:txBody>
          <a:bodyPr wrap="square" lIns="180000" rIns="180000" rtlCol="0">
            <a:spAutoFit/>
          </a:bodyPr>
          <a:lstStyle/>
          <a:p>
            <a:pPr marL="0" lvl="1">
              <a:spcAft>
                <a:spcPts val="500"/>
              </a:spcAft>
            </a:pPr>
            <a:r>
              <a:rPr lang="fr-FR" u="sng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fr-FR" u="sng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fr-FR" b="1" u="sng" dirty="0">
                <a:solidFill>
                  <a:srgbClr val="C50B34"/>
                </a:solidFill>
                <a:latin typeface="Arial"/>
                <a:cs typeface="Arial"/>
              </a:rPr>
              <a:t>Psychologue</a:t>
            </a:r>
          </a:p>
          <a:p>
            <a:r>
              <a:rPr lang="fr-FR" b="1" u="sng" dirty="0" smtClean="0">
                <a:solidFill>
                  <a:srgbClr val="000000"/>
                </a:solidFill>
                <a:latin typeface="Arial"/>
                <a:cs typeface="Arial"/>
              </a:rPr>
              <a:t>Mme Mont Morgane</a:t>
            </a:r>
            <a:r>
              <a:rPr lang="fr-FR" b="1" u="sng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fr-FR" b="1" u="sng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fr-FR" u="sng" dirty="0">
                <a:solidFill>
                  <a:srgbClr val="000000"/>
                </a:solidFill>
                <a:latin typeface="Arial"/>
                <a:cs typeface="Arial"/>
              </a:rPr>
              <a:t>le </a:t>
            </a:r>
            <a:r>
              <a:rPr lang="fr-FR" u="sng" dirty="0" smtClean="0">
                <a:solidFill>
                  <a:srgbClr val="000000"/>
                </a:solidFill>
                <a:latin typeface="Arial"/>
                <a:cs typeface="Arial"/>
              </a:rPr>
              <a:t>mardi, mercredi et </a:t>
            </a:r>
            <a:r>
              <a:rPr lang="fr-FR" u="sng" dirty="0">
                <a:solidFill>
                  <a:srgbClr val="000000"/>
                </a:solidFill>
                <a:latin typeface="Arial"/>
                <a:cs typeface="Arial"/>
              </a:rPr>
              <a:t>le vendredi </a:t>
            </a:r>
            <a:r>
              <a:rPr lang="fr-FR" u="sng" dirty="0" smtClean="0">
                <a:solidFill>
                  <a:srgbClr val="000000"/>
                </a:solidFill>
                <a:latin typeface="Arial"/>
                <a:cs typeface="Arial"/>
              </a:rPr>
              <a:t>matin</a:t>
            </a:r>
          </a:p>
          <a:p>
            <a:r>
              <a:rPr lang="fr-FR" u="sng" dirty="0" smtClean="0">
                <a:solidFill>
                  <a:srgbClr val="000000"/>
                </a:solidFill>
                <a:latin typeface="Arial"/>
                <a:cs typeface="Arial"/>
              </a:rPr>
              <a:t>de </a:t>
            </a:r>
            <a:r>
              <a:rPr lang="fr-FR" u="sng" dirty="0">
                <a:solidFill>
                  <a:srgbClr val="000000"/>
                </a:solidFill>
                <a:latin typeface="Arial"/>
                <a:cs typeface="Arial"/>
              </a:rPr>
              <a:t>9h à </a:t>
            </a:r>
            <a:r>
              <a:rPr lang="fr-FR" u="sng" dirty="0" smtClean="0">
                <a:solidFill>
                  <a:srgbClr val="000000"/>
                </a:solidFill>
                <a:latin typeface="Arial"/>
                <a:cs typeface="Arial"/>
              </a:rPr>
              <a:t>17h</a:t>
            </a:r>
            <a:r>
              <a:rPr lang="fr-FR" u="sng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fr-FR" u="sng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fr-FR" sz="2000" u="sng" dirty="0">
                <a:solidFill>
                  <a:srgbClr val="C00000"/>
                </a:solidFill>
                <a:latin typeface="Arial"/>
                <a:cs typeface="Arial"/>
              </a:rPr>
              <a:t/>
            </a:r>
            <a:br>
              <a:rPr lang="fr-FR" sz="2000" u="sng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fr-FR" sz="2000" b="1" u="sng" dirty="0">
                <a:solidFill>
                  <a:srgbClr val="C00000"/>
                </a:solidFill>
              </a:rPr>
              <a:t>Ergothérapeute: </a:t>
            </a:r>
            <a:endParaRPr lang="fr-FR" sz="2000" u="sng" dirty="0">
              <a:solidFill>
                <a:srgbClr val="C00000"/>
              </a:solidFill>
            </a:endParaRPr>
          </a:p>
          <a:p>
            <a:r>
              <a:rPr lang="fr-FR" b="1" u="sng" dirty="0"/>
              <a:t>Mme Clouet Pomme  </a:t>
            </a:r>
            <a:endParaRPr lang="fr-FR" b="1" u="sng" dirty="0" smtClean="0"/>
          </a:p>
          <a:p>
            <a:r>
              <a:rPr lang="fr-FR" u="sng" dirty="0" smtClean="0"/>
              <a:t>Le </a:t>
            </a:r>
            <a:r>
              <a:rPr lang="fr-FR" u="sng" dirty="0"/>
              <a:t>lundi, mardi et </a:t>
            </a:r>
            <a:r>
              <a:rPr lang="fr-FR" u="sng" dirty="0" smtClean="0"/>
              <a:t>mercredi matin</a:t>
            </a:r>
          </a:p>
          <a:p>
            <a:r>
              <a:rPr lang="fr-FR" u="sng" dirty="0" smtClean="0"/>
              <a:t> </a:t>
            </a:r>
            <a:r>
              <a:rPr lang="fr-FR" u="sng" dirty="0"/>
              <a:t>de 9h à 17h</a:t>
            </a:r>
            <a:endParaRPr lang="fr-FR" u="sng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7" name="Image 26" descr="Capture d’écran 2017-02-15 à 17.27.53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"/>
          <a:stretch/>
        </p:blipFill>
        <p:spPr>
          <a:xfrm>
            <a:off x="4520868" y="2848927"/>
            <a:ext cx="2340000" cy="1813987"/>
          </a:xfrm>
          <a:prstGeom prst="rect">
            <a:avLst/>
          </a:prstGeom>
        </p:spPr>
      </p:pic>
      <p:pic>
        <p:nvPicPr>
          <p:cNvPr id="9" name="Image 8" descr="noun_824144_cc.png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4110" y="2010546"/>
            <a:ext cx="476758" cy="413616"/>
          </a:xfrm>
          <a:prstGeom prst="rect">
            <a:avLst/>
          </a:prstGeom>
        </p:spPr>
      </p:pic>
      <p:sp>
        <p:nvSpPr>
          <p:cNvPr id="31" name="Espace réservé du pied de page 4">
            <a:extLst>
              <a:ext uri="{FF2B5EF4-FFF2-40B4-BE49-F238E27FC236}">
                <a16:creationId xmlns:a16="http://schemas.microsoft.com/office/drawing/2014/main" id="{A52B69F3-941D-4285-9CA3-1920F732C2B9}"/>
              </a:ext>
            </a:extLst>
          </p:cNvPr>
          <p:cNvSpPr txBox="1">
            <a:spLocks/>
          </p:cNvSpPr>
          <p:nvPr/>
        </p:nvSpPr>
        <p:spPr>
          <a:xfrm>
            <a:off x="422111" y="316938"/>
            <a:ext cx="5309867" cy="70433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0" tIns="46800" rIns="0" bIns="4680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400" b="1" kern="120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algn="l" defTabSz="457200" rtl="0" eaLnBrk="1" latinLnBrk="0" hangingPunct="1">
              <a:defRPr sz="1800" kern="1200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fr-FR" dirty="0"/>
              <a:t>Journal interne de la Résidence les Terrasse de la Scarpe</a:t>
            </a:r>
            <a:endParaRPr lang="fr-FR" b="0" dirty="0"/>
          </a:p>
          <a:p>
            <a:pPr algn="l"/>
            <a:r>
              <a:rPr lang="fr-FR" dirty="0"/>
              <a:t>Septembre 2025</a:t>
            </a:r>
            <a:endParaRPr lang="fr-FR" dirty="0">
              <a:solidFill>
                <a:srgbClr val="755E56"/>
              </a:solidFill>
            </a:endParaRPr>
          </a:p>
          <a:p>
            <a:pPr algn="l"/>
            <a:endParaRPr lang="fr-FR" dirty="0">
              <a:solidFill>
                <a:srgbClr val="755E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3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r 22"/>
          <p:cNvGrpSpPr>
            <a:grpSpLocks noChangeAspect="1"/>
          </p:cNvGrpSpPr>
          <p:nvPr/>
        </p:nvGrpSpPr>
        <p:grpSpPr>
          <a:xfrm>
            <a:off x="591281" y="895981"/>
            <a:ext cx="854737" cy="831566"/>
            <a:chOff x="4764278" y="116651"/>
            <a:chExt cx="2725304" cy="2651424"/>
          </a:xfrm>
        </p:grpSpPr>
        <p:sp>
          <p:nvSpPr>
            <p:cNvPr id="25" name="Rectangle 24"/>
            <p:cNvSpPr/>
            <p:nvPr/>
          </p:nvSpPr>
          <p:spPr>
            <a:xfrm>
              <a:off x="4825805" y="213339"/>
              <a:ext cx="2598623" cy="2471752"/>
            </a:xfrm>
            <a:prstGeom prst="rect">
              <a:avLst/>
            </a:prstGeom>
            <a:solidFill>
              <a:srgbClr val="614E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Image 25" descr="domusVi_fondempreinte_blanc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64278" y="116651"/>
              <a:ext cx="2725304" cy="26514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" name="Image 36" descr="domusVi_fondempreinte_rouge_transparent copie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1563" y="10231918"/>
            <a:ext cx="379725" cy="373260"/>
          </a:xfrm>
          <a:prstGeom prst="rect">
            <a:avLst/>
          </a:prstGeom>
        </p:spPr>
      </p:pic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661657" y="10325738"/>
            <a:ext cx="239536" cy="1365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/>
          <a:lstStyle>
            <a:lvl1pPr>
              <a:defRPr sz="21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9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defRPr sz="900" b="1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B3C6223-64A3-E84D-A27C-F26B3F695F74}" type="slidenum">
              <a:rPr lang="fr-FR" sz="1400" b="1">
                <a:solidFill>
                  <a:schemeClr val="bg1"/>
                </a:solidFill>
                <a:latin typeface="Arial"/>
                <a:cs typeface="Arial"/>
              </a:rPr>
              <a:pPr/>
              <a:t>9</a:t>
            </a:fld>
            <a:endParaRPr lang="fr-FR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7106" y="236068"/>
            <a:ext cx="1279145" cy="474425"/>
          </a:xfrm>
          <a:prstGeom prst="rect">
            <a:avLst/>
          </a:prstGeom>
        </p:spPr>
      </p:pic>
      <p:sp>
        <p:nvSpPr>
          <p:cNvPr id="29" name="Rectangle 16"/>
          <p:cNvSpPr>
            <a:spLocks noGrp="1" noChangeArrowheads="1"/>
          </p:cNvSpPr>
          <p:nvPr>
            <p:ph type="title"/>
          </p:nvPr>
        </p:nvSpPr>
        <p:spPr>
          <a:xfrm>
            <a:off x="1020573" y="1038562"/>
            <a:ext cx="5950996" cy="467999"/>
          </a:xfrm>
          <a:solidFill>
            <a:srgbClr val="604E48"/>
          </a:solidFill>
        </p:spPr>
        <p:txBody>
          <a:bodyPr lIns="180000" anchor="ctr">
            <a:noAutofit/>
          </a:bodyPr>
          <a:lstStyle/>
          <a:p>
            <a:pPr algn="l" eaLnBrk="1" hangingPunct="1"/>
            <a:r>
              <a:rPr lang="fr-FR" sz="2200" dirty="0">
                <a:solidFill>
                  <a:schemeClr val="bg1"/>
                </a:solidFill>
              </a:rPr>
              <a:t>Moment poétique</a:t>
            </a:r>
            <a:endParaRPr lang="fr-FR" sz="2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Image 1" descr="pencil-160872_960_720.png"/>
          <p:cNvPicPr>
            <a:picLocks noChangeAspect="1"/>
          </p:cNvPicPr>
          <p:nvPr/>
        </p:nvPicPr>
        <p:blipFill>
          <a:blip r:embed="rId5" cstate="email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407" y="4867983"/>
            <a:ext cx="446280" cy="446280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517779" y="1618818"/>
            <a:ext cx="6401815" cy="876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6750" algn="ctr" fontAlgn="base">
              <a:lnSpc>
                <a:spcPct val="107000"/>
              </a:lnSpc>
              <a:spcAft>
                <a:spcPts val="1500"/>
              </a:spcAft>
            </a:pPr>
            <a:r>
              <a:rPr lang="fr-FR" sz="3200" b="1" dirty="0" smtClean="0">
                <a:solidFill>
                  <a:srgbClr val="C50B34"/>
                </a:solidFill>
                <a:latin typeface="+mj-lt"/>
                <a:cs typeface="Arial"/>
              </a:rPr>
              <a:t>La Cigale et la fourmis </a:t>
            </a:r>
            <a:r>
              <a:rPr lang="fr-FR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fr-FR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r-FR" sz="2000" b="1" dirty="0"/>
              <a:t>La Cigale, ayant chanté</a:t>
            </a:r>
            <a:br>
              <a:rPr lang="fr-FR" sz="2000" b="1" dirty="0"/>
            </a:br>
            <a:r>
              <a:rPr lang="fr-FR" sz="2000" b="1" dirty="0"/>
              <a:t>Tout l'été,</a:t>
            </a:r>
            <a:br>
              <a:rPr lang="fr-FR" sz="2000" b="1" dirty="0"/>
            </a:br>
            <a:r>
              <a:rPr lang="fr-FR" sz="2000" b="1" dirty="0"/>
              <a:t>Se trouva fort dépourvue</a:t>
            </a:r>
            <a:br>
              <a:rPr lang="fr-FR" sz="2000" b="1" dirty="0"/>
            </a:br>
            <a:r>
              <a:rPr lang="fr-FR" sz="2000" b="1" dirty="0"/>
              <a:t>Quand la bise fut venue :</a:t>
            </a:r>
            <a:br>
              <a:rPr lang="fr-FR" sz="2000" b="1" dirty="0"/>
            </a:br>
            <a:r>
              <a:rPr lang="fr-FR" sz="2000" b="1" dirty="0"/>
              <a:t>Pas un seul petit morceau</a:t>
            </a:r>
            <a:br>
              <a:rPr lang="fr-FR" sz="2000" b="1" dirty="0"/>
            </a:br>
            <a:r>
              <a:rPr lang="fr-FR" sz="2000" b="1" dirty="0"/>
              <a:t>De mouche ou de vermisseau.</a:t>
            </a:r>
            <a:br>
              <a:rPr lang="fr-FR" sz="2000" b="1" dirty="0"/>
            </a:br>
            <a:r>
              <a:rPr lang="fr-FR" sz="2000" b="1" dirty="0"/>
              <a:t>Elle alla crier famine</a:t>
            </a:r>
            <a:br>
              <a:rPr lang="fr-FR" sz="2000" b="1" dirty="0"/>
            </a:br>
            <a:r>
              <a:rPr lang="fr-FR" sz="2000" b="1" dirty="0"/>
              <a:t>Chez la Fourmi sa voisine,</a:t>
            </a:r>
            <a:br>
              <a:rPr lang="fr-FR" sz="2000" b="1" dirty="0"/>
            </a:br>
            <a:r>
              <a:rPr lang="fr-FR" sz="2000" b="1" dirty="0"/>
              <a:t>La priant de lui prêter</a:t>
            </a:r>
            <a:br>
              <a:rPr lang="fr-FR" sz="2000" b="1" dirty="0"/>
            </a:br>
            <a:r>
              <a:rPr lang="fr-FR" sz="2000" b="1" dirty="0"/>
              <a:t>Quelque grain pour subsister</a:t>
            </a:r>
            <a:br>
              <a:rPr lang="fr-FR" sz="2000" b="1" dirty="0"/>
            </a:br>
            <a:r>
              <a:rPr lang="fr-FR" sz="2000" b="1" dirty="0"/>
              <a:t>Jusqu'à la saison nouvelle.</a:t>
            </a:r>
            <a:br>
              <a:rPr lang="fr-FR" sz="2000" b="1" dirty="0"/>
            </a:br>
            <a:r>
              <a:rPr lang="fr-FR" sz="2000" b="1" dirty="0"/>
              <a:t>"Je vous paierai, lui dit-elle,</a:t>
            </a:r>
            <a:br>
              <a:rPr lang="fr-FR" sz="2000" b="1" dirty="0"/>
            </a:br>
            <a:r>
              <a:rPr lang="fr-FR" sz="2000" b="1" dirty="0"/>
              <a:t>Avant l'</a:t>
            </a:r>
            <a:r>
              <a:rPr lang="fr-FR" sz="2000" b="1" dirty="0" err="1"/>
              <a:t>Oût</a:t>
            </a:r>
            <a:r>
              <a:rPr lang="fr-FR" sz="2000" b="1" dirty="0"/>
              <a:t>, foi d'animal,</a:t>
            </a:r>
            <a:br>
              <a:rPr lang="fr-FR" sz="2000" b="1" dirty="0"/>
            </a:br>
            <a:r>
              <a:rPr lang="fr-FR" sz="2000" b="1" dirty="0"/>
              <a:t>Intérêt et principal. "</a:t>
            </a:r>
            <a:br>
              <a:rPr lang="fr-FR" sz="2000" b="1" dirty="0"/>
            </a:br>
            <a:r>
              <a:rPr lang="fr-FR" sz="2000" b="1" dirty="0"/>
              <a:t>La Fourmi n'est pas prêteuse :</a:t>
            </a:r>
            <a:br>
              <a:rPr lang="fr-FR" sz="2000" b="1" dirty="0"/>
            </a:br>
            <a:r>
              <a:rPr lang="fr-FR" sz="2000" b="1" dirty="0"/>
              <a:t>C'est là son moindre défaut.</a:t>
            </a:r>
            <a:br>
              <a:rPr lang="fr-FR" sz="2000" b="1" dirty="0"/>
            </a:br>
            <a:r>
              <a:rPr lang="fr-FR" sz="2000" b="1" dirty="0"/>
              <a:t>Que faisiez-vous au temps chaud ?</a:t>
            </a:r>
            <a:br>
              <a:rPr lang="fr-FR" sz="2000" b="1" dirty="0"/>
            </a:br>
            <a:r>
              <a:rPr lang="fr-FR" sz="2000" b="1" dirty="0"/>
              <a:t>Dit-elle à cette emprunteuse.</a:t>
            </a:r>
            <a:br>
              <a:rPr lang="fr-FR" sz="2000" b="1" dirty="0"/>
            </a:br>
            <a:r>
              <a:rPr lang="fr-FR" sz="2000" b="1" dirty="0"/>
              <a:t>- Nuit et jour à tout venant</a:t>
            </a:r>
            <a:br>
              <a:rPr lang="fr-FR" sz="2000" b="1" dirty="0"/>
            </a:br>
            <a:r>
              <a:rPr lang="fr-FR" sz="2000" b="1" dirty="0"/>
              <a:t>Je chantais, ne vous déplaise.</a:t>
            </a:r>
            <a:br>
              <a:rPr lang="fr-FR" sz="2000" b="1" dirty="0"/>
            </a:br>
            <a:r>
              <a:rPr lang="fr-FR" sz="2000" b="1" dirty="0"/>
              <a:t>- Vous chantiez ? j'en suis fort aise.</a:t>
            </a:r>
            <a:br>
              <a:rPr lang="fr-FR" sz="2000" b="1" dirty="0"/>
            </a:br>
            <a:r>
              <a:rPr lang="fr-FR" sz="2000" b="1" dirty="0"/>
              <a:t>Eh bien! dansez </a:t>
            </a:r>
            <a:r>
              <a:rPr lang="fr-FR" sz="2000" b="1" dirty="0" smtClean="0"/>
              <a:t>maintenant</a:t>
            </a:r>
            <a:endParaRPr lang="fr-FR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Jean de La Fontaine </a:t>
            </a:r>
            <a:r>
              <a:rPr lang="fr-FR" sz="1600" b="1" i="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(1621-1695)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endParaRPr lang="fr-FR" dirty="0">
              <a:latin typeface="Arial"/>
              <a:cs typeface="Arial"/>
            </a:endParaRP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F42B9434-9D5C-4AAB-95DD-74BB73E1F977}"/>
              </a:ext>
            </a:extLst>
          </p:cNvPr>
          <p:cNvSpPr txBox="1">
            <a:spLocks/>
          </p:cNvSpPr>
          <p:nvPr/>
        </p:nvSpPr>
        <p:spPr>
          <a:xfrm>
            <a:off x="517779" y="340138"/>
            <a:ext cx="5309867" cy="70433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0" tIns="46800" rIns="0" bIns="4680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400" b="1" kern="120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algn="l" defTabSz="457200" rtl="0" eaLnBrk="1" latinLnBrk="0" hangingPunct="1">
              <a:defRPr sz="1800" kern="1200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0" latinLnBrk="0" hangingPunct="0">
              <a:defRPr sz="12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fr-FR" dirty="0"/>
              <a:t>Journal interne de la Résidence les Terrasse de la Scarpe</a:t>
            </a:r>
            <a:endParaRPr lang="fr-FR" b="0" dirty="0"/>
          </a:p>
          <a:p>
            <a:pPr algn="l"/>
            <a:r>
              <a:rPr lang="fr-FR" dirty="0"/>
              <a:t>Septembre 2025</a:t>
            </a:r>
            <a:endParaRPr lang="fr-FR" dirty="0">
              <a:solidFill>
                <a:srgbClr val="755E56"/>
              </a:solidFill>
            </a:endParaRPr>
          </a:p>
          <a:p>
            <a:pPr algn="l"/>
            <a:endParaRPr lang="fr-FR" dirty="0">
              <a:solidFill>
                <a:srgbClr val="755E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161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901</Words>
  <Application>Microsoft Office PowerPoint</Application>
  <PresentationFormat>Personnalisé</PresentationFormat>
  <Paragraphs>154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Helvetica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Journal interne de la Résidence les Terrasse de la Scarpe Septembre 2025  </vt:lpstr>
      <vt:lpstr>Présentation PowerPoint</vt:lpstr>
      <vt:lpstr>Présentation PowerPoint</vt:lpstr>
      <vt:lpstr>A la résidence</vt:lpstr>
      <vt:lpstr>Moment poétique</vt:lpstr>
      <vt:lpstr>Mots Mêlés </vt:lpstr>
      <vt:lpstr>Sudoku</vt:lpstr>
      <vt:lpstr>Solutions des jeux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Grégory Riboulet</dc:creator>
  <cp:lastModifiedBy>Scarpe Courchelettes - Qualité de Vie</cp:lastModifiedBy>
  <cp:revision>126</cp:revision>
  <dcterms:created xsi:type="dcterms:W3CDTF">2017-02-14T13:34:35Z</dcterms:created>
  <dcterms:modified xsi:type="dcterms:W3CDTF">2025-10-24T10:24:27Z</dcterms:modified>
</cp:coreProperties>
</file>